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55"/>
  </p:notesMasterIdLst>
  <p:sldIdLst>
    <p:sldId id="331" r:id="rId4"/>
    <p:sldId id="359" r:id="rId5"/>
    <p:sldId id="365" r:id="rId6"/>
    <p:sldId id="366" r:id="rId7"/>
    <p:sldId id="368" r:id="rId8"/>
    <p:sldId id="367" r:id="rId9"/>
    <p:sldId id="373" r:id="rId10"/>
    <p:sldId id="370" r:id="rId11"/>
    <p:sldId id="371" r:id="rId12"/>
    <p:sldId id="372" r:id="rId13"/>
    <p:sldId id="376" r:id="rId14"/>
    <p:sldId id="377" r:id="rId15"/>
    <p:sldId id="378" r:id="rId16"/>
    <p:sldId id="379" r:id="rId17"/>
    <p:sldId id="380" r:id="rId18"/>
    <p:sldId id="369" r:id="rId19"/>
    <p:sldId id="382" r:id="rId20"/>
    <p:sldId id="381" r:id="rId21"/>
    <p:sldId id="383" r:id="rId22"/>
    <p:sldId id="388" r:id="rId23"/>
    <p:sldId id="389" r:id="rId24"/>
    <p:sldId id="390" r:id="rId25"/>
    <p:sldId id="392" r:id="rId26"/>
    <p:sldId id="394" r:id="rId27"/>
    <p:sldId id="395" r:id="rId28"/>
    <p:sldId id="396" r:id="rId29"/>
    <p:sldId id="397" r:id="rId30"/>
    <p:sldId id="384" r:id="rId31"/>
    <p:sldId id="417" r:id="rId32"/>
    <p:sldId id="420" r:id="rId33"/>
    <p:sldId id="425" r:id="rId34"/>
    <p:sldId id="423" r:id="rId35"/>
    <p:sldId id="421" r:id="rId36"/>
    <p:sldId id="424" r:id="rId37"/>
    <p:sldId id="419" r:id="rId38"/>
    <p:sldId id="422" r:id="rId39"/>
    <p:sldId id="402" r:id="rId40"/>
    <p:sldId id="414" r:id="rId41"/>
    <p:sldId id="409" r:id="rId42"/>
    <p:sldId id="411" r:id="rId43"/>
    <p:sldId id="412" r:id="rId44"/>
    <p:sldId id="413" r:id="rId45"/>
    <p:sldId id="407" r:id="rId46"/>
    <p:sldId id="410" r:id="rId47"/>
    <p:sldId id="415" r:id="rId48"/>
    <p:sldId id="408" r:id="rId49"/>
    <p:sldId id="386" r:id="rId50"/>
    <p:sldId id="385" r:id="rId51"/>
    <p:sldId id="401" r:id="rId52"/>
    <p:sldId id="364" r:id="rId53"/>
    <p:sldId id="36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49FC"/>
    <a:srgbClr val="35455E"/>
    <a:srgbClr val="43A047"/>
    <a:srgbClr val="E8ECF3"/>
    <a:srgbClr val="16A11E"/>
    <a:srgbClr val="0099C6"/>
    <a:srgbClr val="FF0000"/>
    <a:srgbClr val="4A586E"/>
    <a:srgbClr val="19A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42" autoAdjust="0"/>
  </p:normalViewPr>
  <p:slideViewPr>
    <p:cSldViewPr snapToGrid="0" showGuides="1">
      <p:cViewPr varScale="1">
        <p:scale>
          <a:sx n="67" d="100"/>
          <a:sy n="67" d="100"/>
        </p:scale>
        <p:origin x="644" y="5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99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9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6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754FD-FB4F-727C-0C1B-EA4ED375C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974721-5231-6FD3-8A6F-89CDE0CCB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0657C9-17D3-8740-9B5F-02E1EE93A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8576-3BB6-D668-5FA3-AA0F19C38A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32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4ACAC-26CC-379C-DF40-4642DD00B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677AB-F824-691E-27C8-BBA4B7301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EC9B96-616F-C9C1-1DD7-A789173D2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67D44-74E3-953B-73FE-F2A5B26BE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0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24156-3243-322F-32F6-F6406E9D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4FB81-A504-D349-0ED4-C8CDBC679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8616F-1D3E-0395-B3BD-919C86E7A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8E208-1A9A-2FB9-54E5-73D7B93BC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35594-68C9-A9DF-CBD9-54E75543E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AB1074-5528-83AD-4EA5-8C5B19079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B3C8AF-46A5-D368-A927-622EB105E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6FE9F-D4D9-C328-F10F-0AE1DD0D0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0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E0D66-C386-67A6-5BAA-F4736424B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242B3-6ABB-980A-964B-DFD3D81B6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9E1720-3B5B-E79B-1273-03404C4FA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8A21A-40FA-4529-A5BB-56A9C4A5B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35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9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3.svg"/><Relationship Id="rId3" Type="http://schemas.openxmlformats.org/officeDocument/2006/relationships/image" Target="../media/image66.png"/><Relationship Id="rId7" Type="http://schemas.openxmlformats.org/officeDocument/2006/relationships/image" Target="../media/image4.png"/><Relationship Id="rId12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svg"/><Relationship Id="rId11" Type="http://schemas.openxmlformats.org/officeDocument/2006/relationships/image" Target="../media/image71.svg"/><Relationship Id="rId5" Type="http://schemas.openxmlformats.org/officeDocument/2006/relationships/image" Target="../media/image68.png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227745-A39A-4E4F-B826-03D30F35EB0D}"/>
              </a:ext>
            </a:extLst>
          </p:cNvPr>
          <p:cNvGrpSpPr/>
          <p:nvPr/>
        </p:nvGrpSpPr>
        <p:grpSpPr>
          <a:xfrm>
            <a:off x="856624" y="215229"/>
            <a:ext cx="3511024" cy="2538224"/>
            <a:chOff x="-211043" y="242749"/>
            <a:chExt cx="3511024" cy="253822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D98EE80-DEDE-430B-935C-DB5A307EB381}"/>
                </a:ext>
              </a:extLst>
            </p:cNvPr>
            <p:cNvGrpSpPr/>
            <p:nvPr/>
          </p:nvGrpSpPr>
          <p:grpSpPr>
            <a:xfrm rot="18821504" flipH="1">
              <a:off x="2611998" y="1955256"/>
              <a:ext cx="758159" cy="617806"/>
              <a:chOff x="5405974" y="1533288"/>
              <a:chExt cx="557488" cy="454284"/>
            </a:xfrm>
          </p:grpSpPr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BB555E24-6D38-4A4A-861D-6AF072B96FAC}"/>
                  </a:ext>
                </a:extLst>
              </p:cNvPr>
              <p:cNvSpPr/>
              <p:nvPr/>
            </p:nvSpPr>
            <p:spPr>
              <a:xfrm rot="5912136" flipH="1">
                <a:off x="5621337" y="1643328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A7D9085C-2B58-4F88-9B08-2B2F4B0DBF73}"/>
                  </a:ext>
                </a:extLst>
              </p:cNvPr>
              <p:cNvSpPr/>
              <p:nvPr/>
            </p:nvSpPr>
            <p:spPr>
              <a:xfrm rot="6740860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E698BC45-A595-4DD2-87C7-3302FA8BE798}"/>
                  </a:ext>
                </a:extLst>
              </p:cNvPr>
              <p:cNvSpPr/>
              <p:nvPr/>
            </p:nvSpPr>
            <p:spPr>
              <a:xfrm rot="7668192" flipH="1">
                <a:off x="5828650" y="1757879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A89F4B4-1ED6-4282-BAE7-5107B2DD9024}"/>
                  </a:ext>
                </a:extLst>
              </p:cNvPr>
              <p:cNvSpPr/>
              <p:nvPr/>
            </p:nvSpPr>
            <p:spPr>
              <a:xfrm rot="7277434" flipH="1">
                <a:off x="5698214" y="1653119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rapezoid 119">
                <a:extLst>
                  <a:ext uri="{FF2B5EF4-FFF2-40B4-BE49-F238E27FC236}">
                    <a16:creationId xmlns:a16="http://schemas.microsoft.com/office/drawing/2014/main" id="{9DE2CED2-AEEB-4346-B8BA-39D5C9F008E3}"/>
                  </a:ext>
                </a:extLst>
              </p:cNvPr>
              <p:cNvSpPr/>
              <p:nvPr/>
            </p:nvSpPr>
            <p:spPr>
              <a:xfrm rot="9464628" flipH="1">
                <a:off x="5869965" y="1804692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86DA89-BF25-4B2F-B746-19009E28529A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31B3607-BD19-4C4C-B903-0E09D92762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5E0AD24E-7646-4E0E-B33F-FBCA5E5E3A5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DE1FC3-06F7-42CE-9911-5FEC1436C053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A650D8B-2C6F-4CAD-B6D5-FE7BDEFD4CE7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D8DB57F-27AE-4641-A856-C26060E5CCAA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10D57C7-999C-42DA-AF11-D48981C22307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3077C34-CBAE-4645-92CD-6DF20774BB54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183266-7827-4E9F-84EA-469E59172608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6CA7BCC-4553-4E37-AEA2-3EB99A1C138A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962633-7205-4392-AE46-2DCD52369CED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F7579618-1C24-40C8-A27D-763A2EDC201E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rapezoid 94">
                <a:extLst>
                  <a:ext uri="{FF2B5EF4-FFF2-40B4-BE49-F238E27FC236}">
                    <a16:creationId xmlns:a16="http://schemas.microsoft.com/office/drawing/2014/main" id="{105B8F30-72EC-476F-BEF8-7534C575E875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1A9330-7C3E-42EF-9689-A307053E150C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67F0B7-D8C1-4D35-AD36-EBAAE3837800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1E6EC7-EAD1-4E13-93D7-56F5A0CC4EDF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3822756-2E6A-4C01-B51C-7B5998A2AA43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FB5A917-5A10-4B61-AECD-DF53363D1AD8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9E326-94C9-4F3D-9DF9-72EE68F8DD51}"/>
              </a:ext>
            </a:extLst>
          </p:cNvPr>
          <p:cNvGrpSpPr/>
          <p:nvPr/>
        </p:nvGrpSpPr>
        <p:grpSpPr>
          <a:xfrm>
            <a:off x="9424184" y="2942859"/>
            <a:ext cx="3046078" cy="3734081"/>
            <a:chOff x="9087758" y="3138062"/>
            <a:chExt cx="3046078" cy="373408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34B25F4-A622-4E94-91F2-EE926E055A3A}"/>
                </a:ext>
              </a:extLst>
            </p:cNvPr>
            <p:cNvGrpSpPr/>
            <p:nvPr/>
          </p:nvGrpSpPr>
          <p:grpSpPr>
            <a:xfrm rot="2947662" flipH="1">
              <a:off x="9383082" y="3263151"/>
              <a:ext cx="827730" cy="577552"/>
              <a:chOff x="5405974" y="1533288"/>
              <a:chExt cx="608646" cy="424685"/>
            </a:xfrm>
          </p:grpSpPr>
          <p:sp>
            <p:nvSpPr>
              <p:cNvPr id="140" name="Trapezoid 139">
                <a:extLst>
                  <a:ext uri="{FF2B5EF4-FFF2-40B4-BE49-F238E27FC236}">
                    <a16:creationId xmlns:a16="http://schemas.microsoft.com/office/drawing/2014/main" id="{8CF2E195-A136-4A42-B1B4-0B0148CDFE1A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rapezoid 140">
                <a:extLst>
                  <a:ext uri="{FF2B5EF4-FFF2-40B4-BE49-F238E27FC236}">
                    <a16:creationId xmlns:a16="http://schemas.microsoft.com/office/drawing/2014/main" id="{0B124FED-97B6-4F06-9731-9D29B0561BC7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rapezoid 141">
                <a:extLst>
                  <a:ext uri="{FF2B5EF4-FFF2-40B4-BE49-F238E27FC236}">
                    <a16:creationId xmlns:a16="http://schemas.microsoft.com/office/drawing/2014/main" id="{0EA6782A-0670-41FA-9AE6-7B65C293465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04327686-E7B8-4F3B-9E28-57504EB680BD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rapezoid 143">
                <a:extLst>
                  <a:ext uri="{FF2B5EF4-FFF2-40B4-BE49-F238E27FC236}">
                    <a16:creationId xmlns:a16="http://schemas.microsoft.com/office/drawing/2014/main" id="{3337CC3D-84B2-4AD8-B61E-01ED6854D66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9385788-1A56-4FAA-99BB-4D1E186F07D4}"/>
                </a:ext>
              </a:extLst>
            </p:cNvPr>
            <p:cNvGrpSpPr/>
            <p:nvPr/>
          </p:nvGrpSpPr>
          <p:grpSpPr>
            <a:xfrm rot="7415005" flipH="1">
              <a:off x="9775096" y="5495950"/>
              <a:ext cx="688855" cy="2063532"/>
              <a:chOff x="391500" y="630207"/>
              <a:chExt cx="531845" cy="1593193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21F8A59E-C6F6-4724-87EE-8E94B37F3C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0A417290-EEF9-41B0-B262-7A482058F11B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D84579D-4389-4EC7-A4CB-9681E03F82B8}"/>
                </a:ext>
              </a:extLst>
            </p:cNvPr>
            <p:cNvGrpSpPr/>
            <p:nvPr/>
          </p:nvGrpSpPr>
          <p:grpSpPr>
            <a:xfrm rot="13514546" flipH="1">
              <a:off x="10293888" y="3976487"/>
              <a:ext cx="729571" cy="2548346"/>
              <a:chOff x="391500" y="630207"/>
              <a:chExt cx="531845" cy="1593193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1267AEE3-0B9A-4F04-9A01-D73730080DA0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2EC9984-CBE1-4789-B02E-812C1985D0FD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B75C2C5-EC3E-4D2E-A7B9-0C388DE0B877}"/>
                </a:ext>
              </a:extLst>
            </p:cNvPr>
            <p:cNvGrpSpPr/>
            <p:nvPr/>
          </p:nvGrpSpPr>
          <p:grpSpPr>
            <a:xfrm rot="6515991" flipH="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84A35F0-BD57-4A3A-A86D-7CDC896DFDE8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3180975-4EF8-4D47-8846-45CD19732CF1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7E0D0C-5A75-457A-983C-CE2B9453616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F0334-3B67-4DB2-8E8A-153CB7F3A0E5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3406839-AC3B-4A8E-BD7B-371FF6E0EDCB}"/>
                </a:ext>
              </a:extLst>
            </p:cNvPr>
            <p:cNvGrpSpPr/>
            <p:nvPr/>
          </p:nvGrpSpPr>
          <p:grpSpPr>
            <a:xfrm rot="17832318" flipH="1">
              <a:off x="10630036" y="3483559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154" name="Trapezoid 153">
                <a:extLst>
                  <a:ext uri="{FF2B5EF4-FFF2-40B4-BE49-F238E27FC236}">
                    <a16:creationId xmlns:a16="http://schemas.microsoft.com/office/drawing/2014/main" id="{93B4A039-0226-4710-BA77-B2733CA7E982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rapezoid 94">
                <a:extLst>
                  <a:ext uri="{FF2B5EF4-FFF2-40B4-BE49-F238E27FC236}">
                    <a16:creationId xmlns:a16="http://schemas.microsoft.com/office/drawing/2014/main" id="{D036E978-CAEF-4576-83F5-B79017F86032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7DC697-5A84-461C-82D8-B044E999F46C}"/>
                </a:ext>
              </a:extLst>
            </p:cNvPr>
            <p:cNvGrpSpPr/>
            <p:nvPr/>
          </p:nvGrpSpPr>
          <p:grpSpPr>
            <a:xfrm rot="6515991" flipH="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A6F0CB0-F8B1-4874-BEAD-F3D7BCDCC4B5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44F3C12-B133-4331-B02E-9987EA31F24C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97E590C-DA32-413F-B669-8836D72BE73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D5E445-5649-4117-8BBC-CD6118CE33C0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CD6C908-6459-4021-AE8E-283EF4C1ED44}"/>
              </a:ext>
            </a:extLst>
          </p:cNvPr>
          <p:cNvSpPr/>
          <p:nvPr/>
        </p:nvSpPr>
        <p:spPr>
          <a:xfrm>
            <a:off x="9042462" y="2784201"/>
            <a:ext cx="893052" cy="892469"/>
          </a:xfrm>
          <a:custGeom>
            <a:avLst/>
            <a:gdLst>
              <a:gd name="connsiteX0" fmla="*/ 446879 w 893052"/>
              <a:gd name="connsiteY0" fmla="*/ 366069 h 892469"/>
              <a:gd name="connsiteX1" fmla="*/ 367213 w 893052"/>
              <a:gd name="connsiteY1" fmla="*/ 445391 h 892469"/>
              <a:gd name="connsiteX2" fmla="*/ 446535 w 893052"/>
              <a:gd name="connsiteY2" fmla="*/ 525402 h 892469"/>
              <a:gd name="connsiteX3" fmla="*/ 526373 w 893052"/>
              <a:gd name="connsiteY3" fmla="*/ 445907 h 892469"/>
              <a:gd name="connsiteX4" fmla="*/ 446879 w 893052"/>
              <a:gd name="connsiteY4" fmla="*/ 366069 h 892469"/>
              <a:gd name="connsiteX5" fmla="*/ 447223 w 893052"/>
              <a:gd name="connsiteY5" fmla="*/ 129135 h 892469"/>
              <a:gd name="connsiteX6" fmla="*/ 763479 w 893052"/>
              <a:gd name="connsiteY6" fmla="*/ 446251 h 892469"/>
              <a:gd name="connsiteX7" fmla="*/ 446018 w 893052"/>
              <a:gd name="connsiteY7" fmla="*/ 762164 h 892469"/>
              <a:gd name="connsiteX8" fmla="*/ 130278 w 893052"/>
              <a:gd name="connsiteY8" fmla="*/ 445219 h 892469"/>
              <a:gd name="connsiteX9" fmla="*/ 447223 w 893052"/>
              <a:gd name="connsiteY9" fmla="*/ 129135 h 892469"/>
              <a:gd name="connsiteX10" fmla="*/ 446879 w 893052"/>
              <a:gd name="connsiteY10" fmla="*/ 119843 h 892469"/>
              <a:gd name="connsiteX11" fmla="*/ 120643 w 893052"/>
              <a:gd name="connsiteY11" fmla="*/ 444187 h 892469"/>
              <a:gd name="connsiteX12" fmla="*/ 446363 w 893052"/>
              <a:gd name="connsiteY12" fmla="*/ 771283 h 892469"/>
              <a:gd name="connsiteX13" fmla="*/ 772599 w 893052"/>
              <a:gd name="connsiteY13" fmla="*/ 445391 h 892469"/>
              <a:gd name="connsiteX14" fmla="*/ 446879 w 893052"/>
              <a:gd name="connsiteY14" fmla="*/ 119843 h 892469"/>
              <a:gd name="connsiteX15" fmla="*/ 500047 w 893052"/>
              <a:gd name="connsiteY15" fmla="*/ 85 h 892469"/>
              <a:gd name="connsiteX16" fmla="*/ 504692 w 893052"/>
              <a:gd name="connsiteY16" fmla="*/ 258 h 892469"/>
              <a:gd name="connsiteX17" fmla="*/ 524652 w 893052"/>
              <a:gd name="connsiteY17" fmla="*/ 21766 h 892469"/>
              <a:gd name="connsiteX18" fmla="*/ 525857 w 893052"/>
              <a:gd name="connsiteY18" fmla="*/ 61857 h 892469"/>
              <a:gd name="connsiteX19" fmla="*/ 532911 w 893052"/>
              <a:gd name="connsiteY19" fmla="*/ 73557 h 892469"/>
              <a:gd name="connsiteX20" fmla="*/ 558377 w 893052"/>
              <a:gd name="connsiteY20" fmla="*/ 80268 h 892469"/>
              <a:gd name="connsiteX21" fmla="*/ 570422 w 893052"/>
              <a:gd name="connsiteY21" fmla="*/ 73901 h 892469"/>
              <a:gd name="connsiteX22" fmla="*/ 593306 w 893052"/>
              <a:gd name="connsiteY22" fmla="*/ 37252 h 892469"/>
              <a:gd name="connsiteX23" fmla="*/ 615503 w 893052"/>
              <a:gd name="connsiteY23" fmla="*/ 29509 h 892469"/>
              <a:gd name="connsiteX24" fmla="*/ 619460 w 893052"/>
              <a:gd name="connsiteY24" fmla="*/ 30885 h 892469"/>
              <a:gd name="connsiteX25" fmla="*/ 632021 w 893052"/>
              <a:gd name="connsiteY25" fmla="*/ 55491 h 892469"/>
              <a:gd name="connsiteX26" fmla="*/ 623074 w 893052"/>
              <a:gd name="connsiteY26" fmla="*/ 94033 h 892469"/>
              <a:gd name="connsiteX27" fmla="*/ 629268 w 893052"/>
              <a:gd name="connsiteY27" fmla="*/ 110724 h 892469"/>
              <a:gd name="connsiteX28" fmla="*/ 649227 w 893052"/>
              <a:gd name="connsiteY28" fmla="*/ 121736 h 892469"/>
              <a:gd name="connsiteX29" fmla="*/ 662477 w 893052"/>
              <a:gd name="connsiteY29" fmla="*/ 118639 h 892469"/>
              <a:gd name="connsiteX30" fmla="*/ 694137 w 893052"/>
              <a:gd name="connsiteY30" fmla="*/ 89215 h 892469"/>
              <a:gd name="connsiteX31" fmla="*/ 717538 w 893052"/>
              <a:gd name="connsiteY31" fmla="*/ 87323 h 892469"/>
              <a:gd name="connsiteX32" fmla="*/ 718742 w 893052"/>
              <a:gd name="connsiteY32" fmla="*/ 88183 h 892469"/>
              <a:gd name="connsiteX33" fmla="*/ 726141 w 893052"/>
              <a:gd name="connsiteY33" fmla="*/ 117951 h 892469"/>
              <a:gd name="connsiteX34" fmla="*/ 707730 w 893052"/>
              <a:gd name="connsiteY34" fmla="*/ 152363 h 892469"/>
              <a:gd name="connsiteX35" fmla="*/ 709279 w 893052"/>
              <a:gd name="connsiteY35" fmla="*/ 168710 h 892469"/>
              <a:gd name="connsiteX36" fmla="*/ 724764 w 893052"/>
              <a:gd name="connsiteY36" fmla="*/ 184024 h 892469"/>
              <a:gd name="connsiteX37" fmla="*/ 740250 w 893052"/>
              <a:gd name="connsiteY37" fmla="*/ 185400 h 892469"/>
              <a:gd name="connsiteX38" fmla="*/ 779309 w 893052"/>
              <a:gd name="connsiteY38" fmla="*/ 164752 h 892469"/>
              <a:gd name="connsiteX39" fmla="*/ 800645 w 893052"/>
              <a:gd name="connsiteY39" fmla="*/ 169226 h 892469"/>
              <a:gd name="connsiteX40" fmla="*/ 807184 w 893052"/>
              <a:gd name="connsiteY40" fmla="*/ 178001 h 892469"/>
              <a:gd name="connsiteX41" fmla="*/ 805463 w 893052"/>
              <a:gd name="connsiteY41" fmla="*/ 197273 h 892469"/>
              <a:gd name="connsiteX42" fmla="*/ 774319 w 893052"/>
              <a:gd name="connsiteY42" fmla="*/ 230825 h 892469"/>
              <a:gd name="connsiteX43" fmla="*/ 771566 w 893052"/>
              <a:gd name="connsiteY43" fmla="*/ 244591 h 892469"/>
              <a:gd name="connsiteX44" fmla="*/ 783439 w 893052"/>
              <a:gd name="connsiteY44" fmla="*/ 265238 h 892469"/>
              <a:gd name="connsiteX45" fmla="*/ 798580 w 893052"/>
              <a:gd name="connsiteY45" fmla="*/ 270229 h 892469"/>
              <a:gd name="connsiteX46" fmla="*/ 842629 w 893052"/>
              <a:gd name="connsiteY46" fmla="*/ 260249 h 892469"/>
              <a:gd name="connsiteX47" fmla="*/ 858975 w 893052"/>
              <a:gd name="connsiteY47" fmla="*/ 267819 h 892469"/>
              <a:gd name="connsiteX48" fmla="*/ 864137 w 893052"/>
              <a:gd name="connsiteY48" fmla="*/ 279692 h 892469"/>
              <a:gd name="connsiteX49" fmla="*/ 857082 w 893052"/>
              <a:gd name="connsiteY49" fmla="*/ 298963 h 892469"/>
              <a:gd name="connsiteX50" fmla="*/ 820777 w 893052"/>
              <a:gd name="connsiteY50" fmla="*/ 321504 h 892469"/>
              <a:gd name="connsiteX51" fmla="*/ 813034 w 893052"/>
              <a:gd name="connsiteY51" fmla="*/ 338366 h 892469"/>
              <a:gd name="connsiteX52" fmla="*/ 818368 w 893052"/>
              <a:gd name="connsiteY52" fmla="*/ 357982 h 892469"/>
              <a:gd name="connsiteX53" fmla="*/ 831273 w 893052"/>
              <a:gd name="connsiteY53" fmla="*/ 367101 h 892469"/>
              <a:gd name="connsiteX54" fmla="*/ 876526 w 893052"/>
              <a:gd name="connsiteY54" fmla="*/ 368822 h 892469"/>
              <a:gd name="connsiteX55" fmla="*/ 891152 w 893052"/>
              <a:gd name="connsiteY55" fmla="*/ 380350 h 892469"/>
              <a:gd name="connsiteX56" fmla="*/ 893044 w 893052"/>
              <a:gd name="connsiteY56" fmla="*/ 394288 h 892469"/>
              <a:gd name="connsiteX57" fmla="*/ 881860 w 893052"/>
              <a:gd name="connsiteY57" fmla="*/ 410118 h 892469"/>
              <a:gd name="connsiteX58" fmla="*/ 841080 w 893052"/>
              <a:gd name="connsiteY58" fmla="*/ 422679 h 892469"/>
              <a:gd name="connsiteX59" fmla="*/ 828348 w 893052"/>
              <a:gd name="connsiteY59" fmla="*/ 438852 h 892469"/>
              <a:gd name="connsiteX60" fmla="*/ 829208 w 893052"/>
              <a:gd name="connsiteY60" fmla="*/ 460189 h 892469"/>
              <a:gd name="connsiteX61" fmla="*/ 837983 w 893052"/>
              <a:gd name="connsiteY61" fmla="*/ 469480 h 892469"/>
              <a:gd name="connsiteX62" fmla="*/ 880827 w 893052"/>
              <a:gd name="connsiteY62" fmla="*/ 482557 h 892469"/>
              <a:gd name="connsiteX63" fmla="*/ 893044 w 893052"/>
              <a:gd name="connsiteY63" fmla="*/ 499592 h 892469"/>
              <a:gd name="connsiteX64" fmla="*/ 893044 w 893052"/>
              <a:gd name="connsiteY64" fmla="*/ 502689 h 892469"/>
              <a:gd name="connsiteX65" fmla="*/ 871020 w 893052"/>
              <a:gd name="connsiteY65" fmla="*/ 524541 h 892469"/>
              <a:gd name="connsiteX66" fmla="*/ 830413 w 893052"/>
              <a:gd name="connsiteY66" fmla="*/ 525746 h 892469"/>
              <a:gd name="connsiteX67" fmla="*/ 819572 w 893052"/>
              <a:gd name="connsiteY67" fmla="*/ 532456 h 892469"/>
              <a:gd name="connsiteX68" fmla="*/ 812690 w 893052"/>
              <a:gd name="connsiteY68" fmla="*/ 557922 h 892469"/>
              <a:gd name="connsiteX69" fmla="*/ 819400 w 893052"/>
              <a:gd name="connsiteY69" fmla="*/ 570311 h 892469"/>
              <a:gd name="connsiteX70" fmla="*/ 855190 w 893052"/>
              <a:gd name="connsiteY70" fmla="*/ 592679 h 892469"/>
              <a:gd name="connsiteX71" fmla="*/ 863277 w 893052"/>
              <a:gd name="connsiteY71" fmla="*/ 615564 h 892469"/>
              <a:gd name="connsiteX72" fmla="*/ 857599 w 893052"/>
              <a:gd name="connsiteY72" fmla="*/ 627264 h 892469"/>
              <a:gd name="connsiteX73" fmla="*/ 846587 w 893052"/>
              <a:gd name="connsiteY73" fmla="*/ 632770 h 892469"/>
              <a:gd name="connsiteX74" fmla="*/ 819228 w 893052"/>
              <a:gd name="connsiteY74" fmla="*/ 626748 h 892469"/>
              <a:gd name="connsiteX75" fmla="*/ 796860 w 893052"/>
              <a:gd name="connsiteY75" fmla="*/ 621586 h 892469"/>
              <a:gd name="connsiteX76" fmla="*/ 785159 w 893052"/>
              <a:gd name="connsiteY76" fmla="*/ 625200 h 892469"/>
              <a:gd name="connsiteX77" fmla="*/ 771050 w 893052"/>
              <a:gd name="connsiteY77" fmla="*/ 650493 h 892469"/>
              <a:gd name="connsiteX78" fmla="*/ 774491 w 893052"/>
              <a:gd name="connsiteY78" fmla="*/ 661333 h 892469"/>
              <a:gd name="connsiteX79" fmla="*/ 804603 w 893052"/>
              <a:gd name="connsiteY79" fmla="*/ 693682 h 892469"/>
              <a:gd name="connsiteX80" fmla="*/ 806495 w 893052"/>
              <a:gd name="connsiteY80" fmla="*/ 715878 h 892469"/>
              <a:gd name="connsiteX81" fmla="*/ 805291 w 893052"/>
              <a:gd name="connsiteY81" fmla="*/ 717599 h 892469"/>
              <a:gd name="connsiteX82" fmla="*/ 775007 w 893052"/>
              <a:gd name="connsiteY82" fmla="*/ 725170 h 892469"/>
              <a:gd name="connsiteX83" fmla="*/ 740078 w 893052"/>
              <a:gd name="connsiteY83" fmla="*/ 706586 h 892469"/>
              <a:gd name="connsiteX84" fmla="*/ 726485 w 893052"/>
              <a:gd name="connsiteY84" fmla="*/ 707103 h 892469"/>
              <a:gd name="connsiteX85" fmla="*/ 708762 w 893052"/>
              <a:gd name="connsiteY85" fmla="*/ 724481 h 892469"/>
              <a:gd name="connsiteX86" fmla="*/ 707902 w 893052"/>
              <a:gd name="connsiteY86" fmla="*/ 739451 h 892469"/>
              <a:gd name="connsiteX87" fmla="*/ 728550 w 893052"/>
              <a:gd name="connsiteY87" fmla="*/ 778510 h 892469"/>
              <a:gd name="connsiteX88" fmla="*/ 725109 w 893052"/>
              <a:gd name="connsiteY88" fmla="*/ 798814 h 892469"/>
              <a:gd name="connsiteX89" fmla="*/ 721667 w 893052"/>
              <a:gd name="connsiteY89" fmla="*/ 801911 h 892469"/>
              <a:gd name="connsiteX90" fmla="*/ 692072 w 893052"/>
              <a:gd name="connsiteY90" fmla="*/ 800878 h 892469"/>
              <a:gd name="connsiteX91" fmla="*/ 663165 w 893052"/>
              <a:gd name="connsiteY91" fmla="*/ 773864 h 892469"/>
              <a:gd name="connsiteX92" fmla="*/ 648367 w 893052"/>
              <a:gd name="connsiteY92" fmla="*/ 770939 h 892469"/>
              <a:gd name="connsiteX93" fmla="*/ 628063 w 893052"/>
              <a:gd name="connsiteY93" fmla="*/ 782467 h 892469"/>
              <a:gd name="connsiteX94" fmla="*/ 623074 w 893052"/>
              <a:gd name="connsiteY94" fmla="*/ 797609 h 892469"/>
              <a:gd name="connsiteX95" fmla="*/ 633398 w 893052"/>
              <a:gd name="connsiteY95" fmla="*/ 842690 h 892469"/>
              <a:gd name="connsiteX96" fmla="*/ 626687 w 893052"/>
              <a:gd name="connsiteY96" fmla="*/ 857660 h 892469"/>
              <a:gd name="connsiteX97" fmla="*/ 613954 w 893052"/>
              <a:gd name="connsiteY97" fmla="*/ 863338 h 892469"/>
              <a:gd name="connsiteX98" fmla="*/ 594511 w 893052"/>
              <a:gd name="connsiteY98" fmla="*/ 856456 h 892469"/>
              <a:gd name="connsiteX99" fmla="*/ 571970 w 893052"/>
              <a:gd name="connsiteY99" fmla="*/ 820150 h 892469"/>
              <a:gd name="connsiteX100" fmla="*/ 555108 w 893052"/>
              <a:gd name="connsiteY100" fmla="*/ 812235 h 892469"/>
              <a:gd name="connsiteX101" fmla="*/ 537041 w 893052"/>
              <a:gd name="connsiteY101" fmla="*/ 817053 h 892469"/>
              <a:gd name="connsiteX102" fmla="*/ 526029 w 893052"/>
              <a:gd name="connsiteY102" fmla="*/ 832022 h 892469"/>
              <a:gd name="connsiteX103" fmla="*/ 524824 w 893052"/>
              <a:gd name="connsiteY103" fmla="*/ 872630 h 892469"/>
              <a:gd name="connsiteX104" fmla="*/ 509166 w 893052"/>
              <a:gd name="connsiteY104" fmla="*/ 891213 h 892469"/>
              <a:gd name="connsiteX105" fmla="*/ 499359 w 893052"/>
              <a:gd name="connsiteY105" fmla="*/ 892417 h 892469"/>
              <a:gd name="connsiteX106" fmla="*/ 483529 w 893052"/>
              <a:gd name="connsiteY106" fmla="*/ 881749 h 892469"/>
              <a:gd name="connsiteX107" fmla="*/ 470280 w 893052"/>
              <a:gd name="connsiteY107" fmla="*/ 838561 h 892469"/>
              <a:gd name="connsiteX108" fmla="*/ 457891 w 893052"/>
              <a:gd name="connsiteY108" fmla="*/ 827893 h 892469"/>
              <a:gd name="connsiteX109" fmla="*/ 435178 w 893052"/>
              <a:gd name="connsiteY109" fmla="*/ 828065 h 892469"/>
              <a:gd name="connsiteX110" fmla="*/ 424166 w 893052"/>
              <a:gd name="connsiteY110" fmla="*/ 837528 h 892469"/>
              <a:gd name="connsiteX111" fmla="*/ 411605 w 893052"/>
              <a:gd name="connsiteY111" fmla="*/ 878308 h 892469"/>
              <a:gd name="connsiteX112" fmla="*/ 390441 w 893052"/>
              <a:gd name="connsiteY112" fmla="*/ 891901 h 892469"/>
              <a:gd name="connsiteX113" fmla="*/ 369105 w 893052"/>
              <a:gd name="connsiteY113" fmla="*/ 867812 h 892469"/>
              <a:gd name="connsiteX114" fmla="*/ 368073 w 893052"/>
              <a:gd name="connsiteY114" fmla="*/ 830818 h 892469"/>
              <a:gd name="connsiteX115" fmla="*/ 360330 w 893052"/>
              <a:gd name="connsiteY115" fmla="*/ 818429 h 892469"/>
              <a:gd name="connsiteX116" fmla="*/ 335208 w 893052"/>
              <a:gd name="connsiteY116" fmla="*/ 812063 h 892469"/>
              <a:gd name="connsiteX117" fmla="*/ 323164 w 893052"/>
              <a:gd name="connsiteY117" fmla="*/ 818429 h 892469"/>
              <a:gd name="connsiteX118" fmla="*/ 300279 w 893052"/>
              <a:gd name="connsiteY118" fmla="*/ 855079 h 892469"/>
              <a:gd name="connsiteX119" fmla="*/ 278943 w 893052"/>
              <a:gd name="connsiteY119" fmla="*/ 862822 h 892469"/>
              <a:gd name="connsiteX120" fmla="*/ 277394 w 893052"/>
              <a:gd name="connsiteY120" fmla="*/ 862306 h 892469"/>
              <a:gd name="connsiteX121" fmla="*/ 261908 w 893052"/>
              <a:gd name="connsiteY121" fmla="*/ 835291 h 892469"/>
              <a:gd name="connsiteX122" fmla="*/ 270684 w 893052"/>
              <a:gd name="connsiteY122" fmla="*/ 797265 h 892469"/>
              <a:gd name="connsiteX123" fmla="*/ 265006 w 893052"/>
              <a:gd name="connsiteY123" fmla="*/ 781779 h 892469"/>
              <a:gd name="connsiteX124" fmla="*/ 246594 w 893052"/>
              <a:gd name="connsiteY124" fmla="*/ 771111 h 892469"/>
              <a:gd name="connsiteX125" fmla="*/ 229904 w 893052"/>
              <a:gd name="connsiteY125" fmla="*/ 774208 h 892469"/>
              <a:gd name="connsiteX126" fmla="*/ 198761 w 893052"/>
              <a:gd name="connsiteY126" fmla="*/ 803287 h 892469"/>
              <a:gd name="connsiteX127" fmla="*/ 176908 w 893052"/>
              <a:gd name="connsiteY127" fmla="*/ 805352 h 892469"/>
              <a:gd name="connsiteX128" fmla="*/ 173811 w 893052"/>
              <a:gd name="connsiteY128" fmla="*/ 803287 h 892469"/>
              <a:gd name="connsiteX129" fmla="*/ 166928 w 893052"/>
              <a:gd name="connsiteY129" fmla="*/ 774552 h 892469"/>
              <a:gd name="connsiteX130" fmla="*/ 185511 w 893052"/>
              <a:gd name="connsiteY130" fmla="*/ 739623 h 892469"/>
              <a:gd name="connsiteX131" fmla="*/ 184135 w 893052"/>
              <a:gd name="connsiteY131" fmla="*/ 723277 h 892469"/>
              <a:gd name="connsiteX132" fmla="*/ 168649 w 893052"/>
              <a:gd name="connsiteY132" fmla="*/ 707963 h 892469"/>
              <a:gd name="connsiteX133" fmla="*/ 152647 w 893052"/>
              <a:gd name="connsiteY133" fmla="*/ 706758 h 892469"/>
              <a:gd name="connsiteX134" fmla="*/ 113932 w 893052"/>
              <a:gd name="connsiteY134" fmla="*/ 727235 h 892469"/>
              <a:gd name="connsiteX135" fmla="*/ 92768 w 893052"/>
              <a:gd name="connsiteY135" fmla="*/ 723277 h 892469"/>
              <a:gd name="connsiteX136" fmla="*/ 91392 w 893052"/>
              <a:gd name="connsiteY136" fmla="*/ 721728 h 892469"/>
              <a:gd name="connsiteX137" fmla="*/ 92252 w 893052"/>
              <a:gd name="connsiteY137" fmla="*/ 690068 h 892469"/>
              <a:gd name="connsiteX138" fmla="*/ 118234 w 893052"/>
              <a:gd name="connsiteY138" fmla="*/ 662366 h 892469"/>
              <a:gd name="connsiteX139" fmla="*/ 121331 w 893052"/>
              <a:gd name="connsiteY139" fmla="*/ 647224 h 892469"/>
              <a:gd name="connsiteX140" fmla="*/ 109459 w 893052"/>
              <a:gd name="connsiteY140" fmla="*/ 626576 h 892469"/>
              <a:gd name="connsiteX141" fmla="*/ 94489 w 893052"/>
              <a:gd name="connsiteY141" fmla="*/ 622274 h 892469"/>
              <a:gd name="connsiteX142" fmla="*/ 56979 w 893052"/>
              <a:gd name="connsiteY142" fmla="*/ 630878 h 892469"/>
              <a:gd name="connsiteX143" fmla="*/ 51989 w 893052"/>
              <a:gd name="connsiteY143" fmla="*/ 632082 h 892469"/>
              <a:gd name="connsiteX144" fmla="*/ 33406 w 893052"/>
              <a:gd name="connsiteY144" fmla="*/ 622963 h 892469"/>
              <a:gd name="connsiteX145" fmla="*/ 29104 w 893052"/>
              <a:gd name="connsiteY145" fmla="*/ 612983 h 892469"/>
              <a:gd name="connsiteX146" fmla="*/ 35987 w 893052"/>
              <a:gd name="connsiteY146" fmla="*/ 593539 h 892469"/>
              <a:gd name="connsiteX147" fmla="*/ 71260 w 893052"/>
              <a:gd name="connsiteY147" fmla="*/ 571515 h 892469"/>
              <a:gd name="connsiteX148" fmla="*/ 79691 w 893052"/>
              <a:gd name="connsiteY148" fmla="*/ 551728 h 892469"/>
              <a:gd name="connsiteX149" fmla="*/ 74357 w 893052"/>
              <a:gd name="connsiteY149" fmla="*/ 533833 h 892469"/>
              <a:gd name="connsiteX150" fmla="*/ 61452 w 893052"/>
              <a:gd name="connsiteY150" fmla="*/ 525229 h 892469"/>
              <a:gd name="connsiteX151" fmla="*/ 19813 w 893052"/>
              <a:gd name="connsiteY151" fmla="*/ 524025 h 892469"/>
              <a:gd name="connsiteX152" fmla="*/ 1230 w 893052"/>
              <a:gd name="connsiteY152" fmla="*/ 508367 h 892469"/>
              <a:gd name="connsiteX153" fmla="*/ 541 w 893052"/>
              <a:gd name="connsiteY153" fmla="*/ 504754 h 892469"/>
              <a:gd name="connsiteX154" fmla="*/ 16199 w 893052"/>
              <a:gd name="connsiteY154" fmla="*/ 481009 h 892469"/>
              <a:gd name="connsiteX155" fmla="*/ 53537 w 893052"/>
              <a:gd name="connsiteY155" fmla="*/ 469652 h 892469"/>
              <a:gd name="connsiteX156" fmla="*/ 64722 w 893052"/>
              <a:gd name="connsiteY156" fmla="*/ 457091 h 892469"/>
              <a:gd name="connsiteX157" fmla="*/ 64205 w 893052"/>
              <a:gd name="connsiteY157" fmla="*/ 433174 h 892469"/>
              <a:gd name="connsiteX158" fmla="*/ 55430 w 893052"/>
              <a:gd name="connsiteY158" fmla="*/ 423367 h 892469"/>
              <a:gd name="connsiteX159" fmla="*/ 15683 w 893052"/>
              <a:gd name="connsiteY159" fmla="*/ 411150 h 892469"/>
              <a:gd name="connsiteX160" fmla="*/ 541 w 893052"/>
              <a:gd name="connsiteY160" fmla="*/ 389126 h 892469"/>
              <a:gd name="connsiteX161" fmla="*/ 2090 w 893052"/>
              <a:gd name="connsiteY161" fmla="*/ 380006 h 892469"/>
              <a:gd name="connsiteX162" fmla="*/ 16371 w 893052"/>
              <a:gd name="connsiteY162" fmla="*/ 368650 h 892469"/>
              <a:gd name="connsiteX163" fmla="*/ 54914 w 893052"/>
              <a:gd name="connsiteY163" fmla="*/ 367445 h 892469"/>
              <a:gd name="connsiteX164" fmla="*/ 60592 w 893052"/>
              <a:gd name="connsiteY164" fmla="*/ 367273 h 892469"/>
              <a:gd name="connsiteX165" fmla="*/ 75906 w 893052"/>
              <a:gd name="connsiteY165" fmla="*/ 355229 h 892469"/>
              <a:gd name="connsiteX166" fmla="*/ 80379 w 893052"/>
              <a:gd name="connsiteY166" fmla="*/ 338194 h 892469"/>
              <a:gd name="connsiteX167" fmla="*/ 73153 w 893052"/>
              <a:gd name="connsiteY167" fmla="*/ 322020 h 892469"/>
              <a:gd name="connsiteX168" fmla="*/ 37879 w 893052"/>
              <a:gd name="connsiteY168" fmla="*/ 299996 h 892469"/>
              <a:gd name="connsiteX169" fmla="*/ 29964 w 893052"/>
              <a:gd name="connsiteY169" fmla="*/ 277455 h 892469"/>
              <a:gd name="connsiteX170" fmla="*/ 34954 w 893052"/>
              <a:gd name="connsiteY170" fmla="*/ 266615 h 892469"/>
              <a:gd name="connsiteX171" fmla="*/ 50440 w 893052"/>
              <a:gd name="connsiteY171" fmla="*/ 260077 h 892469"/>
              <a:gd name="connsiteX172" fmla="*/ 94489 w 893052"/>
              <a:gd name="connsiteY172" fmla="*/ 270229 h 892469"/>
              <a:gd name="connsiteX173" fmla="*/ 110491 w 893052"/>
              <a:gd name="connsiteY173" fmla="*/ 264894 h 892469"/>
              <a:gd name="connsiteX174" fmla="*/ 121331 w 893052"/>
              <a:gd name="connsiteY174" fmla="*/ 245967 h 892469"/>
              <a:gd name="connsiteX175" fmla="*/ 118234 w 893052"/>
              <a:gd name="connsiteY175" fmla="*/ 229793 h 892469"/>
              <a:gd name="connsiteX176" fmla="*/ 88983 w 893052"/>
              <a:gd name="connsiteY176" fmla="*/ 198649 h 892469"/>
              <a:gd name="connsiteX177" fmla="*/ 87262 w 893052"/>
              <a:gd name="connsiteY177" fmla="*/ 176453 h 892469"/>
              <a:gd name="connsiteX178" fmla="*/ 90187 w 893052"/>
              <a:gd name="connsiteY178" fmla="*/ 172151 h 892469"/>
              <a:gd name="connsiteX179" fmla="*/ 116685 w 893052"/>
              <a:gd name="connsiteY179" fmla="*/ 166301 h 892469"/>
              <a:gd name="connsiteX180" fmla="*/ 152475 w 893052"/>
              <a:gd name="connsiteY180" fmla="*/ 185400 h 892469"/>
              <a:gd name="connsiteX181" fmla="*/ 169337 w 893052"/>
              <a:gd name="connsiteY181" fmla="*/ 183852 h 892469"/>
              <a:gd name="connsiteX182" fmla="*/ 183791 w 893052"/>
              <a:gd name="connsiteY182" fmla="*/ 169570 h 892469"/>
              <a:gd name="connsiteX183" fmla="*/ 185684 w 893052"/>
              <a:gd name="connsiteY183" fmla="*/ 152363 h 892469"/>
              <a:gd name="connsiteX184" fmla="*/ 164864 w 893052"/>
              <a:gd name="connsiteY184" fmla="*/ 113305 h 892469"/>
              <a:gd name="connsiteX185" fmla="*/ 168477 w 893052"/>
              <a:gd name="connsiteY185" fmla="*/ 93517 h 892469"/>
              <a:gd name="connsiteX186" fmla="*/ 179317 w 893052"/>
              <a:gd name="connsiteY186" fmla="*/ 85430 h 892469"/>
              <a:gd name="connsiteX187" fmla="*/ 196868 w 893052"/>
              <a:gd name="connsiteY187" fmla="*/ 87323 h 892469"/>
              <a:gd name="connsiteX188" fmla="*/ 226635 w 893052"/>
              <a:gd name="connsiteY188" fmla="*/ 115025 h 892469"/>
              <a:gd name="connsiteX189" fmla="*/ 251757 w 893052"/>
              <a:gd name="connsiteY189" fmla="*/ 118639 h 892469"/>
              <a:gd name="connsiteX190" fmla="*/ 265866 w 893052"/>
              <a:gd name="connsiteY190" fmla="*/ 109863 h 892469"/>
              <a:gd name="connsiteX191" fmla="*/ 270684 w 893052"/>
              <a:gd name="connsiteY191" fmla="*/ 95066 h 892469"/>
              <a:gd name="connsiteX192" fmla="*/ 260704 w 893052"/>
              <a:gd name="connsiteY192" fmla="*/ 52049 h 892469"/>
              <a:gd name="connsiteX193" fmla="*/ 269135 w 893052"/>
              <a:gd name="connsiteY193" fmla="*/ 33638 h 892469"/>
              <a:gd name="connsiteX194" fmla="*/ 280664 w 893052"/>
              <a:gd name="connsiteY194" fmla="*/ 28820 h 892469"/>
              <a:gd name="connsiteX195" fmla="*/ 298903 w 893052"/>
              <a:gd name="connsiteY195" fmla="*/ 35359 h 892469"/>
              <a:gd name="connsiteX196" fmla="*/ 321959 w 893052"/>
              <a:gd name="connsiteY196" fmla="*/ 72525 h 892469"/>
              <a:gd name="connsiteX197" fmla="*/ 337961 w 893052"/>
              <a:gd name="connsiteY197" fmla="*/ 80268 h 892469"/>
              <a:gd name="connsiteX198" fmla="*/ 359470 w 893052"/>
              <a:gd name="connsiteY198" fmla="*/ 74246 h 892469"/>
              <a:gd name="connsiteX199" fmla="*/ 367385 w 893052"/>
              <a:gd name="connsiteY199" fmla="*/ 62717 h 892469"/>
              <a:gd name="connsiteX200" fmla="*/ 369105 w 893052"/>
              <a:gd name="connsiteY200" fmla="*/ 17980 h 892469"/>
              <a:gd name="connsiteX201" fmla="*/ 381838 w 893052"/>
              <a:gd name="connsiteY201" fmla="*/ 1634 h 892469"/>
              <a:gd name="connsiteX202" fmla="*/ 386484 w 893052"/>
              <a:gd name="connsiteY202" fmla="*/ 602 h 892469"/>
              <a:gd name="connsiteX203" fmla="*/ 412122 w 893052"/>
              <a:gd name="connsiteY203" fmla="*/ 16260 h 892469"/>
              <a:gd name="connsiteX204" fmla="*/ 423478 w 893052"/>
              <a:gd name="connsiteY204" fmla="*/ 54114 h 892469"/>
              <a:gd name="connsiteX205" fmla="*/ 434662 w 893052"/>
              <a:gd name="connsiteY205" fmla="*/ 64266 h 892469"/>
              <a:gd name="connsiteX206" fmla="*/ 459095 w 893052"/>
              <a:gd name="connsiteY206" fmla="*/ 64266 h 892469"/>
              <a:gd name="connsiteX207" fmla="*/ 469935 w 893052"/>
              <a:gd name="connsiteY207" fmla="*/ 54458 h 892469"/>
              <a:gd name="connsiteX208" fmla="*/ 482669 w 893052"/>
              <a:gd name="connsiteY208" fmla="*/ 12646 h 892469"/>
              <a:gd name="connsiteX209" fmla="*/ 500047 w 893052"/>
              <a:gd name="connsiteY209" fmla="*/ 85 h 8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893052" h="892469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8E10A3-87FE-411F-8160-E4A16FBE5C18}"/>
              </a:ext>
            </a:extLst>
          </p:cNvPr>
          <p:cNvGrpSpPr/>
          <p:nvPr/>
        </p:nvGrpSpPr>
        <p:grpSpPr>
          <a:xfrm>
            <a:off x="9303434" y="3492246"/>
            <a:ext cx="1239124" cy="577933"/>
            <a:chOff x="9321722" y="3647694"/>
            <a:chExt cx="1239124" cy="57793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9DFACE2-C01D-41A1-9C0A-6263A2FEB124}"/>
                </a:ext>
              </a:extLst>
            </p:cNvPr>
            <p:cNvGrpSpPr/>
            <p:nvPr/>
          </p:nvGrpSpPr>
          <p:grpSpPr>
            <a:xfrm rot="9652240">
              <a:off x="9321722" y="3647694"/>
              <a:ext cx="830987" cy="577933"/>
              <a:chOff x="5405974" y="1533288"/>
              <a:chExt cx="611040" cy="424965"/>
            </a:xfrm>
          </p:grpSpPr>
          <p:sp>
            <p:nvSpPr>
              <p:cNvPr id="145" name="Trapezoid 144">
                <a:extLst>
                  <a:ext uri="{FF2B5EF4-FFF2-40B4-BE49-F238E27FC236}">
                    <a16:creationId xmlns:a16="http://schemas.microsoft.com/office/drawing/2014/main" id="{7933EEAA-4372-4E6E-B080-989D7C86440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Trapezoid 145">
                <a:extLst>
                  <a:ext uri="{FF2B5EF4-FFF2-40B4-BE49-F238E27FC236}">
                    <a16:creationId xmlns:a16="http://schemas.microsoft.com/office/drawing/2014/main" id="{3D83A195-5740-4BED-B69A-C7FA44BE5FA7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rapezoid 146">
                <a:extLst>
                  <a:ext uri="{FF2B5EF4-FFF2-40B4-BE49-F238E27FC236}">
                    <a16:creationId xmlns:a16="http://schemas.microsoft.com/office/drawing/2014/main" id="{3B4FC330-7F8A-43B5-985B-55F5E4F3587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apezoid 147">
                <a:extLst>
                  <a:ext uri="{FF2B5EF4-FFF2-40B4-BE49-F238E27FC236}">
                    <a16:creationId xmlns:a16="http://schemas.microsoft.com/office/drawing/2014/main" id="{CCE0CA2E-64C6-4D2B-B04B-0556FBF44D6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rapezoid 148">
                <a:extLst>
                  <a:ext uri="{FF2B5EF4-FFF2-40B4-BE49-F238E27FC236}">
                    <a16:creationId xmlns:a16="http://schemas.microsoft.com/office/drawing/2014/main" id="{EFF41D70-805D-4A30-926C-EDBBE618978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755CC93-2275-4511-A2BE-B151B3A394B3}"/>
                </a:ext>
              </a:extLst>
            </p:cNvPr>
            <p:cNvGrpSpPr/>
            <p:nvPr/>
          </p:nvGrpSpPr>
          <p:grpSpPr>
            <a:xfrm rot="2979890" flipH="1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862881E-F60F-462D-85D7-9BC8170787EA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E4FBBD6-5D50-4CF2-9DD3-40C94371A74B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47F0C09-935A-4A9F-9D9B-75F670BC2EFB}"/>
              </a:ext>
            </a:extLst>
          </p:cNvPr>
          <p:cNvSpPr txBox="1"/>
          <p:nvPr/>
        </p:nvSpPr>
        <p:spPr>
          <a:xfrm>
            <a:off x="-644426" y="4076784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Quality Parts, </a:t>
            </a:r>
            <a:r>
              <a:rPr lang="en-IN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Seamless Service</a:t>
            </a:r>
            <a:endParaRPr lang="ko-KR" altLang="en-US" sz="4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0AD175-3BE0-4030-A3E2-687241974AF5}"/>
              </a:ext>
            </a:extLst>
          </p:cNvPr>
          <p:cNvSpPr txBox="1"/>
          <p:nvPr/>
        </p:nvSpPr>
        <p:spPr>
          <a:xfrm>
            <a:off x="-701356" y="5059244"/>
            <a:ext cx="1219185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itchFamily="34" charset="0"/>
              </a:rPr>
              <a:t>Direct. Authentic. Reliable.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3A88D-85DD-43A3-8732-47D97401EECE}"/>
              </a:ext>
            </a:extLst>
          </p:cNvPr>
          <p:cNvGrpSpPr/>
          <p:nvPr/>
        </p:nvGrpSpPr>
        <p:grpSpPr>
          <a:xfrm>
            <a:off x="3972159" y="1464120"/>
            <a:ext cx="683405" cy="1147729"/>
            <a:chOff x="2904492" y="1491640"/>
            <a:chExt cx="683405" cy="1147729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02E8560-FD37-4513-B6D2-1C6C77AAFC4D}"/>
                </a:ext>
              </a:extLst>
            </p:cNvPr>
            <p:cNvGrpSpPr/>
            <p:nvPr/>
          </p:nvGrpSpPr>
          <p:grpSpPr>
            <a:xfrm rot="3348710">
              <a:off x="3007014" y="2058486"/>
              <a:ext cx="750445" cy="411321"/>
              <a:chOff x="5405974" y="1533288"/>
              <a:chExt cx="551817" cy="302452"/>
            </a:xfrm>
          </p:grpSpPr>
          <p:sp>
            <p:nvSpPr>
              <p:cNvPr id="90" name="Trapezoid 89">
                <a:extLst>
                  <a:ext uri="{FF2B5EF4-FFF2-40B4-BE49-F238E27FC236}">
                    <a16:creationId xmlns:a16="http://schemas.microsoft.com/office/drawing/2014/main" id="{66F17736-523B-4733-8F89-65A939EC03E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rapezoid 93">
                <a:extLst>
                  <a:ext uri="{FF2B5EF4-FFF2-40B4-BE49-F238E27FC236}">
                    <a16:creationId xmlns:a16="http://schemas.microsoft.com/office/drawing/2014/main" id="{9718FD80-7C49-4094-8FBD-D3601FF8C90E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EF77CC75-10ED-4334-8C55-E2BFF7F3935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rapezoid 92">
                <a:extLst>
                  <a:ext uri="{FF2B5EF4-FFF2-40B4-BE49-F238E27FC236}">
                    <a16:creationId xmlns:a16="http://schemas.microsoft.com/office/drawing/2014/main" id="{B7AD5D59-46AE-4863-AE03-B88E6E7A5510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A82C3C5-6304-401A-82B3-EDC0E26976CF}"/>
                </a:ext>
              </a:extLst>
            </p:cNvPr>
            <p:cNvGrpSpPr/>
            <p:nvPr/>
          </p:nvGrpSpPr>
          <p:grpSpPr>
            <a:xfrm rot="3536101">
              <a:off x="2904493" y="1491639"/>
              <a:ext cx="509488" cy="509489"/>
              <a:chOff x="5108331" y="1463790"/>
              <a:chExt cx="374637" cy="37463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792953-F4B9-43CC-8511-49184ED79294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E9EAEF9-FEFC-4538-A8A8-6863A8156719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A19698-A9A8-A96D-F4F5-85BECC65A9FE}"/>
              </a:ext>
            </a:extLst>
          </p:cNvPr>
          <p:cNvSpPr txBox="1"/>
          <p:nvPr/>
        </p:nvSpPr>
        <p:spPr>
          <a:xfrm>
            <a:off x="4574518" y="2565275"/>
            <a:ext cx="2764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PareHub</a:t>
            </a:r>
            <a:endParaRPr lang="en-IN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1D14D-576B-8E2B-EA9C-FB4BCAFE7D47}"/>
              </a:ext>
            </a:extLst>
          </p:cNvPr>
          <p:cNvSpPr txBox="1"/>
          <p:nvPr/>
        </p:nvSpPr>
        <p:spPr>
          <a:xfrm rot="1315293">
            <a:off x="3900294" y="1679197"/>
            <a:ext cx="11782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</a:t>
            </a:r>
            <a:endParaRPr lang="en-IN" sz="120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15E0BCD7-EF9F-4A1E-BE33-C96CD4ACA15D}"/>
              </a:ext>
            </a:extLst>
          </p:cNvPr>
          <p:cNvSpPr/>
          <p:nvPr/>
        </p:nvSpPr>
        <p:spPr>
          <a:xfrm rot="13046799" flipH="1">
            <a:off x="4374976" y="2534310"/>
            <a:ext cx="127152" cy="244718"/>
          </a:xfrm>
          <a:prstGeom prst="trapezoid">
            <a:avLst>
              <a:gd name="adj" fmla="val 12383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824" y="191002"/>
            <a:ext cx="2144696" cy="11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39626" y="351345"/>
            <a:ext cx="10544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Study of conducted surveys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103567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817BB-3732-F07F-98F9-30A0B5D5F7B3}"/>
              </a:ext>
            </a:extLst>
          </p:cNvPr>
          <p:cNvSpPr txBox="1"/>
          <p:nvPr/>
        </p:nvSpPr>
        <p:spPr>
          <a:xfrm>
            <a:off x="798304" y="1886892"/>
            <a:ext cx="6642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Do you own or operate any of the following 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F23B11-C4D9-8278-19C9-8FDC3EE552ED}"/>
              </a:ext>
            </a:extLst>
          </p:cNvPr>
          <p:cNvSpPr/>
          <p:nvPr/>
        </p:nvSpPr>
        <p:spPr>
          <a:xfrm>
            <a:off x="2305879" y="2708415"/>
            <a:ext cx="3439832" cy="3295041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5000"/>
                      </a14:imgEffect>
                      <a14:imgEffect>
                        <a14:brightnessContrast bright="-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789" t="-15096" r="-12924" b="-7546"/>
            </a:stretch>
          </a:blipFill>
          <a:scene3d>
            <a:camera prst="orthographicFront"/>
            <a:lightRig rig="threePt" dir="t"/>
          </a:scene3d>
          <a:sp3d>
            <a:bevelT h="107950" prst="angle"/>
            <a:bevelB w="0"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028ED-3B1D-644F-F397-745E793B6FE4}"/>
              </a:ext>
            </a:extLst>
          </p:cNvPr>
          <p:cNvSpPr txBox="1"/>
          <p:nvPr/>
        </p:nvSpPr>
        <p:spPr>
          <a:xfrm>
            <a:off x="6913310" y="3891013"/>
            <a:ext cx="32314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Shops</a:t>
            </a:r>
          </a:p>
          <a:p>
            <a:r>
              <a:rPr lang="en-IN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Manufacturing Unit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6843A5-F387-5A69-6822-B195CC9EF68B}"/>
              </a:ext>
            </a:extLst>
          </p:cNvPr>
          <p:cNvSpPr/>
          <p:nvPr/>
        </p:nvSpPr>
        <p:spPr>
          <a:xfrm>
            <a:off x="6699358" y="3994846"/>
            <a:ext cx="172372" cy="19725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832753-28D3-5B6E-95A0-4086DD6AD6B1}"/>
              </a:ext>
            </a:extLst>
          </p:cNvPr>
          <p:cNvSpPr/>
          <p:nvPr/>
        </p:nvSpPr>
        <p:spPr>
          <a:xfrm>
            <a:off x="6696053" y="4305987"/>
            <a:ext cx="172372" cy="19725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369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505300" y="298898"/>
            <a:ext cx="10544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Study of conducted surveys-shop side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103567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817BB-3732-F07F-98F9-30A0B5D5F7B3}"/>
              </a:ext>
            </a:extLst>
          </p:cNvPr>
          <p:cNvSpPr txBox="1"/>
          <p:nvPr/>
        </p:nvSpPr>
        <p:spPr>
          <a:xfrm>
            <a:off x="297789" y="1775439"/>
            <a:ext cx="5631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Are you open to using a new platform to streamline operations?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028ED-3B1D-644F-F397-745E793B6FE4}"/>
              </a:ext>
            </a:extLst>
          </p:cNvPr>
          <p:cNvSpPr txBox="1"/>
          <p:nvPr/>
        </p:nvSpPr>
        <p:spPr>
          <a:xfrm>
            <a:off x="4201748" y="4718824"/>
            <a:ext cx="32314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yes</a:t>
            </a:r>
          </a:p>
          <a:p>
            <a:r>
              <a:rPr lang="en-I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6843A5-F387-5A69-6822-B195CC9EF68B}"/>
              </a:ext>
            </a:extLst>
          </p:cNvPr>
          <p:cNvSpPr/>
          <p:nvPr/>
        </p:nvSpPr>
        <p:spPr>
          <a:xfrm>
            <a:off x="3987796" y="4822657"/>
            <a:ext cx="172372" cy="19725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832753-28D3-5B6E-95A0-4086DD6AD6B1}"/>
              </a:ext>
            </a:extLst>
          </p:cNvPr>
          <p:cNvSpPr/>
          <p:nvPr/>
        </p:nvSpPr>
        <p:spPr>
          <a:xfrm>
            <a:off x="3984491" y="5133798"/>
            <a:ext cx="172372" cy="19725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7603A-0FCE-0A65-7865-357C59E2FEFE}"/>
              </a:ext>
            </a:extLst>
          </p:cNvPr>
          <p:cNvCxnSpPr/>
          <p:nvPr/>
        </p:nvCxnSpPr>
        <p:spPr>
          <a:xfrm>
            <a:off x="5510776" y="2538499"/>
            <a:ext cx="0" cy="2804123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2AF89D-9650-27E3-220A-D06E2133F4FE}"/>
              </a:ext>
            </a:extLst>
          </p:cNvPr>
          <p:cNvSpPr txBox="1"/>
          <p:nvPr/>
        </p:nvSpPr>
        <p:spPr>
          <a:xfrm>
            <a:off x="6445718" y="1833803"/>
            <a:ext cx="4765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How many manufacturers do you currently work with?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6FF01A-19F3-B9DF-3F7E-8C8745D181B1}"/>
              </a:ext>
            </a:extLst>
          </p:cNvPr>
          <p:cNvSpPr/>
          <p:nvPr/>
        </p:nvSpPr>
        <p:spPr>
          <a:xfrm>
            <a:off x="961290" y="2799638"/>
            <a:ext cx="2627108" cy="2627072"/>
          </a:xfrm>
          <a:prstGeom prst="ellipse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908" t="-15731" r="-11132" b="-12027"/>
            </a:stretch>
          </a:blip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Forms response chart. Question title: How many manufacturers do you currently work with?&#10;&#10;. Number of responses: 23 responses.">
            <a:extLst>
              <a:ext uri="{FF2B5EF4-FFF2-40B4-BE49-F238E27FC236}">
                <a16:creationId xmlns:a16="http://schemas.microsoft.com/office/drawing/2014/main" id="{98B6F16C-CBDB-92CB-1987-30B6F81A0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9" t="30800" r="55104" b="11600"/>
          <a:stretch/>
        </p:blipFill>
        <p:spPr bwMode="auto">
          <a:xfrm>
            <a:off x="6298328" y="2875666"/>
            <a:ext cx="2653374" cy="2627071"/>
          </a:xfrm>
          <a:prstGeom prst="ellipse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168ED9-C83A-5661-B2D4-B4E0272FA939}"/>
              </a:ext>
            </a:extLst>
          </p:cNvPr>
          <p:cNvSpPr txBox="1"/>
          <p:nvPr/>
        </p:nvSpPr>
        <p:spPr>
          <a:xfrm>
            <a:off x="9901809" y="4796203"/>
            <a:ext cx="1883731" cy="1708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1-5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6-10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10-15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More than 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9B549E-E9EA-B100-7BEF-9372990337B4}"/>
              </a:ext>
            </a:extLst>
          </p:cNvPr>
          <p:cNvSpPr/>
          <p:nvPr/>
        </p:nvSpPr>
        <p:spPr>
          <a:xfrm>
            <a:off x="9696128" y="6201472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CDF341-0CAE-A6FD-E425-668B9C2E36A2}"/>
              </a:ext>
            </a:extLst>
          </p:cNvPr>
          <p:cNvSpPr/>
          <p:nvPr/>
        </p:nvSpPr>
        <p:spPr>
          <a:xfrm>
            <a:off x="9675808" y="5411857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9D639B-CF1B-2ADC-D84D-0B993D2BE092}"/>
              </a:ext>
            </a:extLst>
          </p:cNvPr>
          <p:cNvSpPr/>
          <p:nvPr/>
        </p:nvSpPr>
        <p:spPr>
          <a:xfrm>
            <a:off x="9660568" y="4984710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7D5ADF-795B-5320-E3D0-7AE3D5B6C7AA}"/>
              </a:ext>
            </a:extLst>
          </p:cNvPr>
          <p:cNvSpPr/>
          <p:nvPr/>
        </p:nvSpPr>
        <p:spPr>
          <a:xfrm>
            <a:off x="9688508" y="5789301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26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888718" y="351345"/>
            <a:ext cx="1165613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Study of conducted surveys-shop side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103567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817BB-3732-F07F-98F9-30A0B5D5F7B3}"/>
              </a:ext>
            </a:extLst>
          </p:cNvPr>
          <p:cNvSpPr txBox="1"/>
          <p:nvPr/>
        </p:nvSpPr>
        <p:spPr>
          <a:xfrm>
            <a:off x="297789" y="1775439"/>
            <a:ext cx="7296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How do you currently order car parts from manufacturers ?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9B549E-E9EA-B100-7BEF-9372990337B4}"/>
              </a:ext>
            </a:extLst>
          </p:cNvPr>
          <p:cNvSpPr/>
          <p:nvPr/>
        </p:nvSpPr>
        <p:spPr>
          <a:xfrm>
            <a:off x="6490887" y="4576680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CDF341-0CAE-A6FD-E425-668B9C2E36A2}"/>
              </a:ext>
            </a:extLst>
          </p:cNvPr>
          <p:cNvSpPr/>
          <p:nvPr/>
        </p:nvSpPr>
        <p:spPr>
          <a:xfrm>
            <a:off x="6470567" y="3221121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9D639B-CF1B-2ADC-D84D-0B993D2BE092}"/>
              </a:ext>
            </a:extLst>
          </p:cNvPr>
          <p:cNvSpPr/>
          <p:nvPr/>
        </p:nvSpPr>
        <p:spPr>
          <a:xfrm>
            <a:off x="6483624" y="2656672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7D5ADF-795B-5320-E3D0-7AE3D5B6C7AA}"/>
              </a:ext>
            </a:extLst>
          </p:cNvPr>
          <p:cNvSpPr/>
          <p:nvPr/>
        </p:nvSpPr>
        <p:spPr>
          <a:xfrm>
            <a:off x="6492892" y="3791067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46" name="Picture 2" descr="Forms response chart. Question title: How do you currently order car parts from manufacturers?&#10;. Number of responses: 23 responses.">
            <a:extLst>
              <a:ext uri="{FF2B5EF4-FFF2-40B4-BE49-F238E27FC236}">
                <a16:creationId xmlns:a16="http://schemas.microsoft.com/office/drawing/2014/main" id="{CC14BA2D-9BBB-F04B-4D48-C7BAEBB8A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5" t="31529" r="55135" b="14216"/>
          <a:stretch/>
        </p:blipFill>
        <p:spPr bwMode="auto">
          <a:xfrm>
            <a:off x="2167664" y="2438728"/>
            <a:ext cx="3129386" cy="3203210"/>
          </a:xfrm>
          <a:prstGeom prst="ellipse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8E023-B052-201F-D021-6557E6CC04DA}"/>
              </a:ext>
            </a:extLst>
          </p:cNvPr>
          <p:cNvSpPr txBox="1"/>
          <p:nvPr/>
        </p:nvSpPr>
        <p:spPr>
          <a:xfrm>
            <a:off x="2152161" y="3533128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4.3%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339028-D372-7BB4-6A78-9285635F9ACF}"/>
              </a:ext>
            </a:extLst>
          </p:cNvPr>
          <p:cNvSpPr/>
          <p:nvPr/>
        </p:nvSpPr>
        <p:spPr>
          <a:xfrm>
            <a:off x="6483267" y="5115052"/>
            <a:ext cx="228600" cy="213123"/>
          </a:xfrm>
          <a:prstGeom prst="ellipse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BD652-3ACA-F936-DFC7-7C6A90D1DDB7}"/>
              </a:ext>
            </a:extLst>
          </p:cNvPr>
          <p:cNvSpPr txBox="1"/>
          <p:nvPr/>
        </p:nvSpPr>
        <p:spPr>
          <a:xfrm>
            <a:off x="4587223" y="3748572"/>
            <a:ext cx="70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4.3%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D09A4D-ABAA-D66D-F4FF-567686FC8C4E}"/>
              </a:ext>
            </a:extLst>
          </p:cNvPr>
          <p:cNvSpPr txBox="1"/>
          <p:nvPr/>
        </p:nvSpPr>
        <p:spPr>
          <a:xfrm>
            <a:off x="6753328" y="2576545"/>
            <a:ext cx="54864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Via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phonecall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Through a third-party distributor or supplier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Directly through a manufacturer’s website or online portal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WhatsApp 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Visiting the manufacturer's physical location</a:t>
            </a: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other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F94C57-1650-3BAA-6E72-115C71DC4543}"/>
              </a:ext>
            </a:extLst>
          </p:cNvPr>
          <p:cNvSpPr/>
          <p:nvPr/>
        </p:nvSpPr>
        <p:spPr>
          <a:xfrm>
            <a:off x="6483267" y="5726877"/>
            <a:ext cx="228600" cy="213123"/>
          </a:xfrm>
          <a:prstGeom prst="ellipse">
            <a:avLst/>
          </a:prstGeom>
          <a:solidFill>
            <a:srgbClr val="0099C6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38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409439" y="321692"/>
            <a:ext cx="10544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Study of conducted surveys-shop side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103567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817BB-3732-F07F-98F9-30A0B5D5F7B3}"/>
              </a:ext>
            </a:extLst>
          </p:cNvPr>
          <p:cNvSpPr txBox="1"/>
          <p:nvPr/>
        </p:nvSpPr>
        <p:spPr>
          <a:xfrm>
            <a:off x="297789" y="1775439"/>
            <a:ext cx="7305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How long have you been in the car parts retail business ?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028ED-3B1D-644F-F397-745E793B6FE4}"/>
              </a:ext>
            </a:extLst>
          </p:cNvPr>
          <p:cNvSpPr txBox="1"/>
          <p:nvPr/>
        </p:nvSpPr>
        <p:spPr>
          <a:xfrm>
            <a:off x="6681661" y="3230648"/>
            <a:ext cx="2793406" cy="188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Less than 1 year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1-5 years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6-10 years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More than 15 years</a:t>
            </a:r>
            <a:endParaRPr lang="en-I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6843A5-F387-5A69-6822-B195CC9EF68B}"/>
              </a:ext>
            </a:extLst>
          </p:cNvPr>
          <p:cNvSpPr/>
          <p:nvPr/>
        </p:nvSpPr>
        <p:spPr>
          <a:xfrm>
            <a:off x="6343704" y="3445318"/>
            <a:ext cx="239112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832753-28D3-5B6E-95A0-4086DD6AD6B1}"/>
              </a:ext>
            </a:extLst>
          </p:cNvPr>
          <p:cNvSpPr/>
          <p:nvPr/>
        </p:nvSpPr>
        <p:spPr>
          <a:xfrm>
            <a:off x="6343704" y="3872338"/>
            <a:ext cx="239112" cy="213122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Forms response chart. Question title: How long have you been in the car parts retail business?&#10;. Number of responses: 23 responses.">
            <a:extLst>
              <a:ext uri="{FF2B5EF4-FFF2-40B4-BE49-F238E27FC236}">
                <a16:creationId xmlns:a16="http://schemas.microsoft.com/office/drawing/2014/main" id="{1088C864-3DDE-3D69-D62C-01D1AE1BD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2" t="30744" r="55013" b="11824"/>
          <a:stretch/>
        </p:blipFill>
        <p:spPr bwMode="auto">
          <a:xfrm>
            <a:off x="2096424" y="2628916"/>
            <a:ext cx="3107187" cy="3060000"/>
          </a:xfrm>
          <a:prstGeom prst="ellipse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84093-7D5E-78D7-328B-48253996439C}"/>
              </a:ext>
            </a:extLst>
          </p:cNvPr>
          <p:cNvSpPr txBox="1"/>
          <p:nvPr/>
        </p:nvSpPr>
        <p:spPr>
          <a:xfrm>
            <a:off x="4558628" y="384095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4.3%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56C192-A228-83E7-0977-41AA84C7C12E}"/>
              </a:ext>
            </a:extLst>
          </p:cNvPr>
          <p:cNvSpPr/>
          <p:nvPr/>
        </p:nvSpPr>
        <p:spPr>
          <a:xfrm>
            <a:off x="6365776" y="4789519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F6A4BE-E9EA-CFF1-5C77-73139D275078}"/>
              </a:ext>
            </a:extLst>
          </p:cNvPr>
          <p:cNvSpPr/>
          <p:nvPr/>
        </p:nvSpPr>
        <p:spPr>
          <a:xfrm>
            <a:off x="6345228" y="4299357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481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780615" y="447272"/>
            <a:ext cx="1192859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Study of conducted surveys-</a:t>
            </a:r>
            <a:r>
              <a:rPr lang="en-US" sz="5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5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manufacturers</a:t>
            </a:r>
            <a:endParaRPr lang="ko-KR" altLang="en-US" sz="54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79936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817BB-3732-F07F-98F9-30A0B5D5F7B3}"/>
              </a:ext>
            </a:extLst>
          </p:cNvPr>
          <p:cNvSpPr txBox="1"/>
          <p:nvPr/>
        </p:nvSpPr>
        <p:spPr>
          <a:xfrm>
            <a:off x="297789" y="1775439"/>
            <a:ext cx="5631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How long have you been in the car parts manufacturing business ?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7603A-0FCE-0A65-7865-357C59E2FEFE}"/>
              </a:ext>
            </a:extLst>
          </p:cNvPr>
          <p:cNvCxnSpPr/>
          <p:nvPr/>
        </p:nvCxnSpPr>
        <p:spPr>
          <a:xfrm>
            <a:off x="6086853" y="2551391"/>
            <a:ext cx="0" cy="2804123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89B549E-E9EA-B100-7BEF-9372990337B4}"/>
              </a:ext>
            </a:extLst>
          </p:cNvPr>
          <p:cNvSpPr/>
          <p:nvPr/>
        </p:nvSpPr>
        <p:spPr>
          <a:xfrm>
            <a:off x="3532976" y="6261885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CDF341-0CAE-A6FD-E425-668B9C2E36A2}"/>
              </a:ext>
            </a:extLst>
          </p:cNvPr>
          <p:cNvSpPr/>
          <p:nvPr/>
        </p:nvSpPr>
        <p:spPr>
          <a:xfrm>
            <a:off x="3522372" y="5449334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7D5ADF-795B-5320-E3D0-7AE3D5B6C7AA}"/>
              </a:ext>
            </a:extLst>
          </p:cNvPr>
          <p:cNvSpPr/>
          <p:nvPr/>
        </p:nvSpPr>
        <p:spPr>
          <a:xfrm>
            <a:off x="3527176" y="5853859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Forms response chart. Question title: How long have you been in the car parts manufacturing business?&#10;. Number of responses: 28 responses.">
            <a:extLst>
              <a:ext uri="{FF2B5EF4-FFF2-40B4-BE49-F238E27FC236}">
                <a16:creationId xmlns:a16="http://schemas.microsoft.com/office/drawing/2014/main" id="{1DB20EF0-137E-8CEB-C0D6-9D83AE7B5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2" t="31372" r="55142" b="13441"/>
          <a:stretch/>
        </p:blipFill>
        <p:spPr bwMode="auto">
          <a:xfrm>
            <a:off x="837709" y="2551392"/>
            <a:ext cx="3041559" cy="3056744"/>
          </a:xfrm>
          <a:prstGeom prst="ellipse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16AB70-024D-0997-540A-1D42EA3DF29C}"/>
              </a:ext>
            </a:extLst>
          </p:cNvPr>
          <p:cNvSpPr txBox="1"/>
          <p:nvPr/>
        </p:nvSpPr>
        <p:spPr>
          <a:xfrm>
            <a:off x="3782454" y="5267276"/>
            <a:ext cx="2486223" cy="1292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2-5 years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6-10  years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More than 10 years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53532-9812-3A4B-B039-94629FD61152}"/>
              </a:ext>
            </a:extLst>
          </p:cNvPr>
          <p:cNvSpPr txBox="1"/>
          <p:nvPr/>
        </p:nvSpPr>
        <p:spPr>
          <a:xfrm>
            <a:off x="6378378" y="1857269"/>
            <a:ext cx="593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What types of vehicle's parts do you manufacture ?  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2" name="Picture 4" descr="Forms response chart. Question title: What types of vehicle&amp;apos;s parts do you manufacture ?  &#10;. Number of responses: 28 responses.">
            <a:extLst>
              <a:ext uri="{FF2B5EF4-FFF2-40B4-BE49-F238E27FC236}">
                <a16:creationId xmlns:a16="http://schemas.microsoft.com/office/drawing/2014/main" id="{5C4FFCFF-F3DA-54BF-6B6D-2321D7D6E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31093" r="55253" b="11417"/>
          <a:stretch/>
        </p:blipFill>
        <p:spPr bwMode="auto">
          <a:xfrm>
            <a:off x="6742329" y="2551391"/>
            <a:ext cx="2938404" cy="2945096"/>
          </a:xfrm>
          <a:prstGeom prst="ellipse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D80899-AB17-13DD-6140-50E02921F27A}"/>
              </a:ext>
            </a:extLst>
          </p:cNvPr>
          <p:cNvSpPr txBox="1"/>
          <p:nvPr/>
        </p:nvSpPr>
        <p:spPr>
          <a:xfrm>
            <a:off x="9704521" y="5267276"/>
            <a:ext cx="2229493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Comic Sans MS" panose="030F0702030302020204" pitchFamily="66" charset="0"/>
              </a:rPr>
              <a:t>Cars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Comic Sans MS" panose="030F0702030302020204" pitchFamily="66" charset="0"/>
              </a:rPr>
              <a:t>Motorcycles(Bike)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Comic Sans MS" panose="030F0702030302020204" pitchFamily="66" charset="0"/>
              </a:rPr>
              <a:t>Trucks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ABCEB7-804C-694E-9607-C67E9F1080C1}"/>
              </a:ext>
            </a:extLst>
          </p:cNvPr>
          <p:cNvSpPr/>
          <p:nvPr/>
        </p:nvSpPr>
        <p:spPr>
          <a:xfrm>
            <a:off x="9452133" y="5875856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AA2B6A-F8EF-5EF9-8F78-F5057101D960}"/>
              </a:ext>
            </a:extLst>
          </p:cNvPr>
          <p:cNvSpPr/>
          <p:nvPr/>
        </p:nvSpPr>
        <p:spPr>
          <a:xfrm>
            <a:off x="9456937" y="6280381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7569D0-A86B-17BD-346E-5290F0B8E97C}"/>
              </a:ext>
            </a:extLst>
          </p:cNvPr>
          <p:cNvSpPr/>
          <p:nvPr/>
        </p:nvSpPr>
        <p:spPr>
          <a:xfrm>
            <a:off x="9452133" y="5436706"/>
            <a:ext cx="239112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19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39626" y="397511"/>
            <a:ext cx="132106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Study of conducted surveys-</a:t>
            </a:r>
            <a:r>
              <a:rPr lang="en-US" sz="54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 manufacturers</a:t>
            </a:r>
            <a:endParaRPr lang="ko-KR" altLang="en-US" sz="54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871289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817BB-3732-F07F-98F9-30A0B5D5F7B3}"/>
              </a:ext>
            </a:extLst>
          </p:cNvPr>
          <p:cNvSpPr txBox="1"/>
          <p:nvPr/>
        </p:nvSpPr>
        <p:spPr>
          <a:xfrm>
            <a:off x="297789" y="1775439"/>
            <a:ext cx="5631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Are you open to using a new platform to streamline operations ?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028ED-3B1D-644F-F397-745E793B6FE4}"/>
              </a:ext>
            </a:extLst>
          </p:cNvPr>
          <p:cNvSpPr txBox="1"/>
          <p:nvPr/>
        </p:nvSpPr>
        <p:spPr>
          <a:xfrm>
            <a:off x="2096424" y="5798769"/>
            <a:ext cx="32314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yes</a:t>
            </a:r>
          </a:p>
          <a:p>
            <a:r>
              <a:rPr lang="en-I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6843A5-F387-5A69-6822-B195CC9EF68B}"/>
              </a:ext>
            </a:extLst>
          </p:cNvPr>
          <p:cNvSpPr/>
          <p:nvPr/>
        </p:nvSpPr>
        <p:spPr>
          <a:xfrm>
            <a:off x="1882472" y="5902602"/>
            <a:ext cx="172372" cy="19725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832753-28D3-5B6E-95A0-4086DD6AD6B1}"/>
              </a:ext>
            </a:extLst>
          </p:cNvPr>
          <p:cNvSpPr/>
          <p:nvPr/>
        </p:nvSpPr>
        <p:spPr>
          <a:xfrm>
            <a:off x="1879167" y="6213743"/>
            <a:ext cx="172372" cy="19725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7603A-0FCE-0A65-7865-357C59E2FEFE}"/>
              </a:ext>
            </a:extLst>
          </p:cNvPr>
          <p:cNvCxnSpPr/>
          <p:nvPr/>
        </p:nvCxnSpPr>
        <p:spPr>
          <a:xfrm>
            <a:off x="4494776" y="2820857"/>
            <a:ext cx="0" cy="2804123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2AF89D-9650-27E3-220A-D06E2133F4FE}"/>
              </a:ext>
            </a:extLst>
          </p:cNvPr>
          <p:cNvSpPr txBox="1"/>
          <p:nvPr/>
        </p:nvSpPr>
        <p:spPr>
          <a:xfrm>
            <a:off x="5327827" y="1815050"/>
            <a:ext cx="4765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What is your current method of shipping car parts to shops? 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68ED9-C83A-5661-B2D4-B4E0272FA939}"/>
              </a:ext>
            </a:extLst>
          </p:cNvPr>
          <p:cNvSpPr txBox="1"/>
          <p:nvPr/>
        </p:nvSpPr>
        <p:spPr>
          <a:xfrm>
            <a:off x="8792206" y="2884070"/>
            <a:ext cx="3505815" cy="2123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Direct delivery by own fleet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Third-party courier or logistics service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Drop shipping directly from the manufacturer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CDF341-0CAE-A6FD-E425-668B9C2E36A2}"/>
              </a:ext>
            </a:extLst>
          </p:cNvPr>
          <p:cNvSpPr/>
          <p:nvPr/>
        </p:nvSpPr>
        <p:spPr>
          <a:xfrm>
            <a:off x="8529942" y="3488968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9D639B-CF1B-2ADC-D84D-0B993D2BE092}"/>
              </a:ext>
            </a:extLst>
          </p:cNvPr>
          <p:cNvSpPr/>
          <p:nvPr/>
        </p:nvSpPr>
        <p:spPr>
          <a:xfrm>
            <a:off x="8536614" y="3064470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7D5ADF-795B-5320-E3D0-7AE3D5B6C7AA}"/>
              </a:ext>
            </a:extLst>
          </p:cNvPr>
          <p:cNvSpPr/>
          <p:nvPr/>
        </p:nvSpPr>
        <p:spPr>
          <a:xfrm>
            <a:off x="8549314" y="4300218"/>
            <a:ext cx="228600" cy="213123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Forms response chart. Question title: Are you open to using a new platform to streamline operations ?&#10;. Number of responses: 28 responses.">
            <a:extLst>
              <a:ext uri="{FF2B5EF4-FFF2-40B4-BE49-F238E27FC236}">
                <a16:creationId xmlns:a16="http://schemas.microsoft.com/office/drawing/2014/main" id="{DE4F7D75-A8DA-5CDC-E70F-8297BA620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31272" r="54925" b="11278"/>
          <a:stretch/>
        </p:blipFill>
        <p:spPr bwMode="auto">
          <a:xfrm>
            <a:off x="964361" y="2681881"/>
            <a:ext cx="2955610" cy="2943099"/>
          </a:xfrm>
          <a:prstGeom prst="ellipse">
            <a:avLst/>
          </a:prstGeom>
          <a:noFill/>
          <a:scene3d>
            <a:camera prst="orthographicFront"/>
            <a:lightRig rig="threePt" dir="t"/>
          </a:scene3d>
          <a:sp3d>
            <a:bevelT h="12065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orms response chart. Question title: What is your current method of shipping car parts to shops?  &#10;. Number of responses: 28 responses.">
            <a:extLst>
              <a:ext uri="{FF2B5EF4-FFF2-40B4-BE49-F238E27FC236}">
                <a16:creationId xmlns:a16="http://schemas.microsoft.com/office/drawing/2014/main" id="{75F384EC-B63C-8530-4BF3-6AC79F1D8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7" t="31272" r="54905" b="12194"/>
          <a:stretch/>
        </p:blipFill>
        <p:spPr bwMode="auto">
          <a:xfrm>
            <a:off x="5069582" y="2780600"/>
            <a:ext cx="2942969" cy="2896111"/>
          </a:xfrm>
          <a:prstGeom prst="ellipse">
            <a:avLst/>
          </a:prstGeom>
          <a:noFill/>
          <a:scene3d>
            <a:camera prst="orthographicFront"/>
            <a:lightRig rig="threePt" dir="t"/>
          </a:scene3d>
          <a:sp3d>
            <a:bevelT h="8890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144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768480" y="362196"/>
            <a:ext cx="5196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Expected Outcome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103567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BA973C-6557-B042-4602-21013943132C}"/>
              </a:ext>
            </a:extLst>
          </p:cNvPr>
          <p:cNvSpPr txBox="1"/>
          <p:nvPr/>
        </p:nvSpPr>
        <p:spPr>
          <a:xfrm>
            <a:off x="1968921" y="2222500"/>
            <a:ext cx="6899646" cy="3355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Cost Savings for Shops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Competitive Advantage for Shops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Increased Market Transparency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Stronger Community and Collaboration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Enhanced Supplier Relationships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Expanded Market Access for Manufacturers</a:t>
            </a:r>
            <a:endParaRPr lang="en-IN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75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7541392" y="362196"/>
            <a:ext cx="5196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Diagram’s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29063C-3351-C4DA-4A67-A75F5DB9E6DF}"/>
              </a:ext>
            </a:extLst>
          </p:cNvPr>
          <p:cNvSpPr/>
          <p:nvPr/>
        </p:nvSpPr>
        <p:spPr>
          <a:xfrm>
            <a:off x="7987270" y="3194167"/>
            <a:ext cx="2684320" cy="9451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B w="38100" h="38100" prst="angle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Use Case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9FA8B-3050-B7EA-F91D-5742700B9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9" y="427741"/>
            <a:ext cx="7930833" cy="60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70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6589447" y="362196"/>
            <a:ext cx="5196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Diagram’s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29063C-3351-C4DA-4A67-A75F5DB9E6DF}"/>
              </a:ext>
            </a:extLst>
          </p:cNvPr>
          <p:cNvSpPr/>
          <p:nvPr/>
        </p:nvSpPr>
        <p:spPr>
          <a:xfrm>
            <a:off x="4835714" y="3109385"/>
            <a:ext cx="5774330" cy="15156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  <a:bevelB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B w="38100" h="38100" prst="angle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Activity  diagram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DA866-7651-E7C2-A4DF-92180E6AE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0" t="4168" r="10652" b="3471"/>
          <a:stretch/>
        </p:blipFill>
        <p:spPr>
          <a:xfrm>
            <a:off x="406529" y="401106"/>
            <a:ext cx="4765545" cy="64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6943591" y="362196"/>
            <a:ext cx="5196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Diagram’s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29063C-3351-C4DA-4A67-A75F5DB9E6DF}"/>
              </a:ext>
            </a:extLst>
          </p:cNvPr>
          <p:cNvSpPr/>
          <p:nvPr/>
        </p:nvSpPr>
        <p:spPr>
          <a:xfrm>
            <a:off x="7138752" y="3400847"/>
            <a:ext cx="4534820" cy="9451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B w="38100" h="38100" prst="angle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</a:rPr>
              <a:t>Class diagram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25FFA-8B0D-A190-B776-00A7A17A2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t="15287" r="4712" b="4402"/>
          <a:stretch/>
        </p:blipFill>
        <p:spPr>
          <a:xfrm>
            <a:off x="253380" y="420313"/>
            <a:ext cx="7049119" cy="64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7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3EEEB-C111-5A2B-EBD1-CACF399393B3}"/>
              </a:ext>
            </a:extLst>
          </p:cNvPr>
          <p:cNvSpPr txBox="1"/>
          <p:nvPr/>
        </p:nvSpPr>
        <p:spPr>
          <a:xfrm>
            <a:off x="2433274" y="609895"/>
            <a:ext cx="6595642" cy="563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Title :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600" kern="100" dirty="0">
                <a:solidFill>
                  <a:schemeClr val="bg1"/>
                </a:solidFill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3600" dirty="0">
                <a:latin typeface="Algerian" panose="04020705040A02060702" pitchFamily="82" charset="0"/>
              </a:rPr>
              <a:t>S</a:t>
            </a:r>
            <a:r>
              <a:rPr lang="en-IN" sz="3600" dirty="0">
                <a:solidFill>
                  <a:schemeClr val="bg1"/>
                </a:solidFill>
              </a:rPr>
              <a:t>pare </a:t>
            </a:r>
            <a:r>
              <a:rPr lang="en-IN" sz="3600" dirty="0">
                <a:latin typeface="Algerian" panose="04020705040A02060702" pitchFamily="82" charset="0"/>
              </a:rPr>
              <a:t>H</a:t>
            </a:r>
            <a:r>
              <a:rPr lang="en-IN" sz="3600" dirty="0">
                <a:solidFill>
                  <a:schemeClr val="bg1"/>
                </a:solidFill>
              </a:rPr>
              <a:t>ub</a:t>
            </a:r>
            <a:endParaRPr lang="en-IN" sz="3600" kern="100" dirty="0">
              <a:solidFill>
                <a:schemeClr val="bg1"/>
              </a:solidFill>
              <a:latin typeface="Bahnschrift Ligh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2800" kern="100" dirty="0">
              <a:solidFill>
                <a:schemeClr val="bg1"/>
              </a:solidFill>
              <a:latin typeface="Aptos Narrow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Members: </a:t>
            </a:r>
            <a:endParaRPr lang="en-IN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endParaRPr lang="en-IN" sz="2800" kern="100" dirty="0">
              <a:solidFill>
                <a:schemeClr val="bg1"/>
              </a:solidFill>
              <a:effectLst/>
              <a:latin typeface="Aptos Narrow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800" kern="1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Meet Parmar          </a:t>
            </a:r>
            <a:endParaRPr lang="en-IN" sz="2800" kern="100" dirty="0">
              <a:solidFill>
                <a:schemeClr val="bg1"/>
              </a:solidFill>
              <a:latin typeface="Aptos Narrow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sz="2800" kern="100" dirty="0">
                <a:solidFill>
                  <a:schemeClr val="bg1"/>
                </a:solidFill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Harsh Vaghela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2800" kern="100" dirty="0">
              <a:solidFill>
                <a:schemeClr val="bg1"/>
              </a:solidFill>
              <a:effectLst/>
              <a:latin typeface="Aptos Narrow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bg1"/>
                </a:solidFill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Guide:</a:t>
            </a:r>
            <a:br>
              <a:rPr lang="en-IN" sz="2800" b="1" kern="100" dirty="0">
                <a:solidFill>
                  <a:schemeClr val="bg1"/>
                </a:solidFill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</a:t>
            </a:r>
            <a:r>
              <a:rPr lang="en-US" sz="2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Rachana  Chaudhari</a:t>
            </a:r>
            <a:endParaRPr lang="en-IN" sz="2800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A5F34-A9F0-C081-43DC-F31B8E8CF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03"/>
          <a:stretch/>
        </p:blipFill>
        <p:spPr>
          <a:xfrm>
            <a:off x="0" y="-249456"/>
            <a:ext cx="1891287" cy="1386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7E6B6-3FFB-A1F1-BCE4-F1FCFC96AA1B}"/>
              </a:ext>
            </a:extLst>
          </p:cNvPr>
          <p:cNvSpPr txBox="1"/>
          <p:nvPr/>
        </p:nvSpPr>
        <p:spPr>
          <a:xfrm>
            <a:off x="6108114" y="3602348"/>
            <a:ext cx="4228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Farman </a:t>
            </a:r>
            <a:r>
              <a:rPr lang="en-US" sz="28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Sunasara</a:t>
            </a:r>
            <a:endParaRPr lang="en-US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Aptos Display" panose="020B0004020202020204" pitchFamily="34" charset="0"/>
              </a:rPr>
              <a:t>Krish </a:t>
            </a:r>
            <a:r>
              <a:rPr lang="en-US" sz="28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Kankuwala</a:t>
            </a:r>
            <a:endParaRPr lang="en-IN" sz="28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23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3336791" y="362196"/>
            <a:ext cx="5196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Data Dictionary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CACF-17E9-15DF-E303-13E559E18C00}"/>
              </a:ext>
            </a:extLst>
          </p:cNvPr>
          <p:cNvSpPr txBox="1"/>
          <p:nvPr/>
        </p:nvSpPr>
        <p:spPr>
          <a:xfrm>
            <a:off x="187400" y="630332"/>
            <a:ext cx="6103344" cy="55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700"/>
              </a:spcAft>
              <a:buFont typeface="Wingdings" panose="05000000000000000000" pitchFamily="2" charset="2"/>
              <a:buChar char=""/>
            </a:pPr>
            <a:r>
              <a:rPr lang="en-IN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Manufacture Table</a:t>
            </a:r>
            <a:endParaRPr lang="en-I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5DED86-709A-3099-E914-D7FDDB21B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239824"/>
              </p:ext>
            </p:extLst>
          </p:nvPr>
        </p:nvGraphicFramePr>
        <p:xfrm>
          <a:off x="1765528" y="1676277"/>
          <a:ext cx="9050433" cy="4918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915">
                  <a:extLst>
                    <a:ext uri="{9D8B030D-6E8A-4147-A177-3AD203B41FA5}">
                      <a16:colId xmlns:a16="http://schemas.microsoft.com/office/drawing/2014/main" val="3470492004"/>
                    </a:ext>
                  </a:extLst>
                </a:gridCol>
                <a:gridCol w="1357028">
                  <a:extLst>
                    <a:ext uri="{9D8B030D-6E8A-4147-A177-3AD203B41FA5}">
                      <a16:colId xmlns:a16="http://schemas.microsoft.com/office/drawing/2014/main" val="1831372921"/>
                    </a:ext>
                  </a:extLst>
                </a:gridCol>
                <a:gridCol w="1135781">
                  <a:extLst>
                    <a:ext uri="{9D8B030D-6E8A-4147-A177-3AD203B41FA5}">
                      <a16:colId xmlns:a16="http://schemas.microsoft.com/office/drawing/2014/main" val="341669083"/>
                    </a:ext>
                  </a:extLst>
                </a:gridCol>
                <a:gridCol w="3850105">
                  <a:extLst>
                    <a:ext uri="{9D8B030D-6E8A-4147-A177-3AD203B41FA5}">
                      <a16:colId xmlns:a16="http://schemas.microsoft.com/office/drawing/2014/main" val="1936872007"/>
                    </a:ext>
                  </a:extLst>
                </a:gridCol>
                <a:gridCol w="1571604">
                  <a:extLst>
                    <a:ext uri="{9D8B030D-6E8A-4147-A177-3AD203B41FA5}">
                      <a16:colId xmlns:a16="http://schemas.microsoft.com/office/drawing/2014/main" val="3227994831"/>
                    </a:ext>
                  </a:extLst>
                </a:gridCol>
              </a:tblGrid>
              <a:tr h="205250">
                <a:tc>
                  <a:txBody>
                    <a:bodyPr/>
                    <a:lstStyle/>
                    <a:p>
                      <a:r>
                        <a:rPr lang="en-IN" sz="1100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Constraint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738499"/>
                  </a:ext>
                </a:extLst>
              </a:tr>
              <a:tr h="269341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effectLst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Unique identifier for the manufacturer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2672"/>
                  </a:ext>
                </a:extLst>
              </a:tr>
              <a:tr h="384772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company_name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Name of the manufacturing company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390873"/>
                  </a:ext>
                </a:extLst>
              </a:tr>
              <a:tr h="269341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contact_name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Contact person for the manufacturer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4923663"/>
                  </a:ext>
                </a:extLst>
              </a:tr>
              <a:tr h="269341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Phone number for the manufacturer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863069"/>
                  </a:ext>
                </a:extLst>
              </a:tr>
              <a:tr h="269341">
                <a:tc>
                  <a:txBody>
                    <a:bodyPr/>
                    <a:lstStyle/>
                    <a:p>
                      <a:r>
                        <a:rPr lang="en-IN" sz="1100" dirty="0" err="1">
                          <a:effectLst/>
                        </a:rPr>
                        <a:t>gst</a:t>
                      </a:r>
                      <a:endParaRPr lang="en-I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GST number for the manufacturer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760107"/>
                  </a:ext>
                </a:extLst>
              </a:tr>
              <a:tr h="269341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longtext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Address of the manufacturer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205116"/>
                  </a:ext>
                </a:extLst>
              </a:tr>
              <a:tr h="269341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City of the manufacturer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258587"/>
                  </a:ext>
                </a:extLst>
              </a:tr>
              <a:tr h="269341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State of the manufacturer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815872"/>
                  </a:ext>
                </a:extLst>
              </a:tr>
              <a:tr h="269341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Country of the manufacturer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174232"/>
                  </a:ext>
                </a:extLst>
              </a:tr>
              <a:tr h="384772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Website URL for the manufacturer (optional)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633469"/>
                  </a:ext>
                </a:extLst>
              </a:tr>
              <a:tr h="269341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product_categories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longtext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2</a:t>
                      </a:r>
                      <a:r>
                        <a:rPr lang="en-IN" sz="1100" dirty="0">
                          <a:effectLst/>
                        </a:rPr>
                        <a:t>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Categories of products manufactured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178879"/>
                  </a:ext>
                </a:extLst>
              </a:tr>
              <a:tr h="269341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logo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Path to the manufacturer logo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849017"/>
                  </a:ext>
                </a:extLst>
              </a:tr>
              <a:tr h="269341">
                <a:tc>
                  <a:txBody>
                    <a:bodyPr/>
                    <a:lstStyle/>
                    <a:p>
                      <a:r>
                        <a:rPr lang="en-IN" sz="1100" dirty="0" err="1">
                          <a:effectLst/>
                        </a:rPr>
                        <a:t>terms_accepted</a:t>
                      </a:r>
                      <a:endParaRPr lang="en-IN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tinyint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Indicates if terms are accepted (0 or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535094"/>
                  </a:ext>
                </a:extLst>
              </a:tr>
              <a:tr h="384772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created_at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Timestamp when the manufacturer was created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50328"/>
                  </a:ext>
                </a:extLst>
              </a:tr>
              <a:tr h="384772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updated_at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Timestamp when the manufacturer was last updated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8485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761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3336791" y="362196"/>
            <a:ext cx="5196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Data Dictionary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CACF-17E9-15DF-E303-13E559E18C00}"/>
              </a:ext>
            </a:extLst>
          </p:cNvPr>
          <p:cNvSpPr txBox="1"/>
          <p:nvPr/>
        </p:nvSpPr>
        <p:spPr>
          <a:xfrm>
            <a:off x="9073" y="570322"/>
            <a:ext cx="6103344" cy="55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700"/>
              </a:spcAft>
              <a:buFont typeface="Wingdings" panose="05000000000000000000" pitchFamily="2" charset="2"/>
              <a:buChar char=""/>
            </a:pPr>
            <a:r>
              <a:rPr lang="en-IN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Shop Table</a:t>
            </a:r>
            <a:endParaRPr lang="en-IN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00137E-0CC7-B326-0228-ADF394BAA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27343"/>
              </p:ext>
            </p:extLst>
          </p:nvPr>
        </p:nvGraphicFramePr>
        <p:xfrm>
          <a:off x="1505326" y="1755352"/>
          <a:ext cx="9181347" cy="4740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9602">
                  <a:extLst>
                    <a:ext uri="{9D8B030D-6E8A-4147-A177-3AD203B41FA5}">
                      <a16:colId xmlns:a16="http://schemas.microsoft.com/office/drawing/2014/main" val="2145163853"/>
                    </a:ext>
                  </a:extLst>
                </a:gridCol>
                <a:gridCol w="1695873">
                  <a:extLst>
                    <a:ext uri="{9D8B030D-6E8A-4147-A177-3AD203B41FA5}">
                      <a16:colId xmlns:a16="http://schemas.microsoft.com/office/drawing/2014/main" val="2330286528"/>
                    </a:ext>
                  </a:extLst>
                </a:gridCol>
                <a:gridCol w="1456491">
                  <a:extLst>
                    <a:ext uri="{9D8B030D-6E8A-4147-A177-3AD203B41FA5}">
                      <a16:colId xmlns:a16="http://schemas.microsoft.com/office/drawing/2014/main" val="3151078223"/>
                    </a:ext>
                  </a:extLst>
                </a:gridCol>
                <a:gridCol w="2498861">
                  <a:extLst>
                    <a:ext uri="{9D8B030D-6E8A-4147-A177-3AD203B41FA5}">
                      <a16:colId xmlns:a16="http://schemas.microsoft.com/office/drawing/2014/main" val="4038768582"/>
                    </a:ext>
                  </a:extLst>
                </a:gridCol>
                <a:gridCol w="1660520">
                  <a:extLst>
                    <a:ext uri="{9D8B030D-6E8A-4147-A177-3AD203B41FA5}">
                      <a16:colId xmlns:a16="http://schemas.microsoft.com/office/drawing/2014/main" val="1801596117"/>
                    </a:ext>
                  </a:extLst>
                </a:gridCol>
              </a:tblGrid>
              <a:tr h="227051">
                <a:tc>
                  <a:txBody>
                    <a:bodyPr/>
                    <a:lstStyle/>
                    <a:p>
                      <a:r>
                        <a:rPr lang="en-IN" sz="1050" b="1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 b="1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 b="1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 b="1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 b="1" dirty="0"/>
                        <a:t>Constraint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872638"/>
                  </a:ext>
                </a:extLst>
              </a:tr>
              <a:tr h="227051">
                <a:tc>
                  <a:txBody>
                    <a:bodyPr/>
                    <a:lstStyle/>
                    <a:p>
                      <a:r>
                        <a:rPr lang="en-IN" sz="1050" dirty="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 dirty="0" err="1">
                          <a:effectLst/>
                        </a:rPr>
                        <a:t>bigint</a:t>
                      </a:r>
                      <a:endParaRPr lang="en-IN" sz="105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Unique identifier for the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042396"/>
                  </a:ext>
                </a:extLst>
              </a:tr>
              <a:tr h="227051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shop_name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Name of the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940421"/>
                  </a:ext>
                </a:extLst>
              </a:tr>
              <a:tr h="227051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contact_name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Contact person for the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184416"/>
                  </a:ext>
                </a:extLst>
              </a:tr>
              <a:tr h="227051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Phone number for the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020811"/>
                  </a:ext>
                </a:extLst>
              </a:tr>
              <a:tr h="227051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gst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GST number for the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690037"/>
                  </a:ext>
                </a:extLst>
              </a:tr>
              <a:tr h="227051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longtext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Address of the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368721"/>
                  </a:ext>
                </a:extLst>
              </a:tr>
              <a:tr h="227051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City of the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894921"/>
                  </a:ext>
                </a:extLst>
              </a:tr>
              <a:tr h="227051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State of the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64099"/>
                  </a:ext>
                </a:extLst>
              </a:tr>
              <a:tr h="227051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Country of the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7435875"/>
                  </a:ext>
                </a:extLst>
              </a:tr>
              <a:tr h="327863">
                <a:tc>
                  <a:txBody>
                    <a:bodyPr/>
                    <a:lstStyle/>
                    <a:p>
                      <a:r>
                        <a:rPr lang="en-IN" sz="1050" dirty="0">
                          <a:effectLst/>
                        </a:rPr>
                        <a:t>website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Website URL for the shop (optional)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05751"/>
                  </a:ext>
                </a:extLst>
              </a:tr>
              <a:tr h="327863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business_type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Type of business for the shop (optional)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369560"/>
                  </a:ext>
                </a:extLst>
              </a:tr>
              <a:tr h="227051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logo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Path to the shop logo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320247"/>
                  </a:ext>
                </a:extLst>
              </a:tr>
              <a:tr h="227051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license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Path to the shop license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911721"/>
                  </a:ext>
                </a:extLst>
              </a:tr>
              <a:tr h="327863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terms_accepted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tinyint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Indicates if terms are accepted (0 or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624668"/>
                  </a:ext>
                </a:extLst>
              </a:tr>
              <a:tr h="327863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created_at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Timestamp when the shop was created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726416"/>
                  </a:ext>
                </a:extLst>
              </a:tr>
              <a:tr h="371538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updated_at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Timestamp when the shop was last updated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825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003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3336791" y="362196"/>
            <a:ext cx="5196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Data Dictionary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CACF-17E9-15DF-E303-13E559E18C00}"/>
              </a:ext>
            </a:extLst>
          </p:cNvPr>
          <p:cNvSpPr txBox="1"/>
          <p:nvPr/>
        </p:nvSpPr>
        <p:spPr>
          <a:xfrm>
            <a:off x="-42941" y="579830"/>
            <a:ext cx="8479580" cy="1171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I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Liberation Serif"/>
                <a:cs typeface="Times New Roman" panose="02020603050405020304" pitchFamily="18" charset="0"/>
              </a:rPr>
              <a:t>P</a:t>
            </a:r>
            <a:r>
              <a:rPr lang="en-IN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roducts_Brand</a:t>
            </a:r>
            <a:endParaRPr lang="en-IN" sz="28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"/>
            </a:pPr>
            <a:endParaRPr lang="en-IN" sz="2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83372FF-F0EC-5FDA-93FB-4A46957EA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72818"/>
              </p:ext>
            </p:extLst>
          </p:nvPr>
        </p:nvGraphicFramePr>
        <p:xfrm>
          <a:off x="1475059" y="1841992"/>
          <a:ext cx="8919486" cy="4545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697">
                  <a:extLst>
                    <a:ext uri="{9D8B030D-6E8A-4147-A177-3AD203B41FA5}">
                      <a16:colId xmlns:a16="http://schemas.microsoft.com/office/drawing/2014/main" val="208165766"/>
                    </a:ext>
                  </a:extLst>
                </a:gridCol>
                <a:gridCol w="1639655">
                  <a:extLst>
                    <a:ext uri="{9D8B030D-6E8A-4147-A177-3AD203B41FA5}">
                      <a16:colId xmlns:a16="http://schemas.microsoft.com/office/drawing/2014/main" val="3568122330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1243113332"/>
                    </a:ext>
                  </a:extLst>
                </a:gridCol>
                <a:gridCol w="2431516">
                  <a:extLst>
                    <a:ext uri="{9D8B030D-6E8A-4147-A177-3AD203B41FA5}">
                      <a16:colId xmlns:a16="http://schemas.microsoft.com/office/drawing/2014/main" val="3031549878"/>
                    </a:ext>
                  </a:extLst>
                </a:gridCol>
                <a:gridCol w="1609236">
                  <a:extLst>
                    <a:ext uri="{9D8B030D-6E8A-4147-A177-3AD203B41FA5}">
                      <a16:colId xmlns:a16="http://schemas.microsoft.com/office/drawing/2014/main" val="173805438"/>
                    </a:ext>
                  </a:extLst>
                </a:gridCol>
              </a:tblGrid>
              <a:tr h="568204">
                <a:tc>
                  <a:txBody>
                    <a:bodyPr/>
                    <a:lstStyle/>
                    <a:p>
                      <a:r>
                        <a:rPr lang="en-IN" sz="1500" b="1" dirty="0"/>
                        <a:t>Field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 b="1" dirty="0"/>
                        <a:t>Data Type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 b="1" dirty="0"/>
                        <a:t>Size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 b="1" dirty="0"/>
                        <a:t>Description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 b="1" dirty="0"/>
                        <a:t>Constraint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999034550"/>
                  </a:ext>
                </a:extLst>
              </a:tr>
              <a:tr h="568204"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id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bigint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20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Unique identifier for the brand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Primary Key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2448244846"/>
                  </a:ext>
                </a:extLst>
              </a:tr>
              <a:tr h="568204"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name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varchar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255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Name of the brand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NOT NULL, UNIQUE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63506404"/>
                  </a:ext>
                </a:extLst>
              </a:tr>
              <a:tr h="568204"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logo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varchar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100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Path to the brand logo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NULL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760535271"/>
                  </a:ext>
                </a:extLst>
              </a:tr>
              <a:tr h="568204"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description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 dirty="0" err="1">
                          <a:effectLst/>
                        </a:rPr>
                        <a:t>longtext</a:t>
                      </a:r>
                      <a:endParaRPr lang="en-IN" sz="1500" dirty="0">
                        <a:effectLst/>
                      </a:endParaRP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-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Description of the brand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NOT NULL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2884973310"/>
                  </a:ext>
                </a:extLst>
              </a:tr>
              <a:tr h="568204"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is_active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tinyint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1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Indicates if the brand is active (0 or 1)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NOT NULL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2851567253"/>
                  </a:ext>
                </a:extLst>
              </a:tr>
              <a:tr h="568204"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created_at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datetime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6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Timestamp when the brand was created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NOT NULL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2163350313"/>
                  </a:ext>
                </a:extLst>
              </a:tr>
              <a:tr h="568204"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updated_at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datetime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>
                          <a:effectLst/>
                        </a:rPr>
                        <a:t>6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Timestamp when the brand was last updated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IN" sz="1500" dirty="0">
                          <a:effectLst/>
                        </a:rPr>
                        <a:t>NOT NULL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1692456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76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3336791" y="362196"/>
            <a:ext cx="5196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Data Dictionary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DCACF-17E9-15DF-E303-13E559E18C00}"/>
              </a:ext>
            </a:extLst>
          </p:cNvPr>
          <p:cNvSpPr txBox="1"/>
          <p:nvPr/>
        </p:nvSpPr>
        <p:spPr>
          <a:xfrm>
            <a:off x="9073" y="691203"/>
            <a:ext cx="6103344" cy="1085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roducts_category</a:t>
            </a:r>
            <a:endParaRPr lang="en-IN" sz="28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endParaRPr lang="en-IN" sz="2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55B2C8-64EC-17D7-895E-2EAB7D65B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44179"/>
              </p:ext>
            </p:extLst>
          </p:nvPr>
        </p:nvGraphicFramePr>
        <p:xfrm>
          <a:off x="2202764" y="1944095"/>
          <a:ext cx="7234778" cy="4222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8406">
                  <a:extLst>
                    <a:ext uri="{9D8B030D-6E8A-4147-A177-3AD203B41FA5}">
                      <a16:colId xmlns:a16="http://schemas.microsoft.com/office/drawing/2014/main" val="3813855067"/>
                    </a:ext>
                  </a:extLst>
                </a:gridCol>
                <a:gridCol w="1355426">
                  <a:extLst>
                    <a:ext uri="{9D8B030D-6E8A-4147-A177-3AD203B41FA5}">
                      <a16:colId xmlns:a16="http://schemas.microsoft.com/office/drawing/2014/main" val="1790431372"/>
                    </a:ext>
                  </a:extLst>
                </a:gridCol>
                <a:gridCol w="1304489">
                  <a:extLst>
                    <a:ext uri="{9D8B030D-6E8A-4147-A177-3AD203B41FA5}">
                      <a16:colId xmlns:a16="http://schemas.microsoft.com/office/drawing/2014/main" val="1608794344"/>
                    </a:ext>
                  </a:extLst>
                </a:gridCol>
                <a:gridCol w="1858438">
                  <a:extLst>
                    <a:ext uri="{9D8B030D-6E8A-4147-A177-3AD203B41FA5}">
                      <a16:colId xmlns:a16="http://schemas.microsoft.com/office/drawing/2014/main" val="2950844124"/>
                    </a:ext>
                  </a:extLst>
                </a:gridCol>
                <a:gridCol w="1318019">
                  <a:extLst>
                    <a:ext uri="{9D8B030D-6E8A-4147-A177-3AD203B41FA5}">
                      <a16:colId xmlns:a16="http://schemas.microsoft.com/office/drawing/2014/main" val="631708381"/>
                    </a:ext>
                  </a:extLst>
                </a:gridCol>
              </a:tblGrid>
              <a:tr h="243766">
                <a:tc>
                  <a:txBody>
                    <a:bodyPr/>
                    <a:lstStyle/>
                    <a:p>
                      <a:r>
                        <a:rPr lang="en-IN" sz="1100" b="1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 dirty="0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b="1" dirty="0"/>
                        <a:t>Constraint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471429"/>
                  </a:ext>
                </a:extLst>
              </a:tr>
              <a:tr h="424903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bigint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Unique identifier for the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664220"/>
                  </a:ext>
                </a:extLst>
              </a:tr>
              <a:tr h="424903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Name of the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NULL, UNIQUE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51076"/>
                  </a:ext>
                </a:extLst>
              </a:tr>
              <a:tr h="607004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slug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URL-friendly identifier for the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NULL, UNIQUE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880896"/>
                  </a:ext>
                </a:extLst>
              </a:tr>
              <a:tr h="424903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Path to the category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70846"/>
                  </a:ext>
                </a:extLst>
              </a:tr>
              <a:tr h="607004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is_active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tinyint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Indicates if the category is active (0 or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695992"/>
                  </a:ext>
                </a:extLst>
              </a:tr>
              <a:tr h="607004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created_at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Timestamp when the category was created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734515"/>
                  </a:ext>
                </a:extLst>
              </a:tr>
              <a:tr h="607004"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updated_at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Timestamp when the category was last updated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801135"/>
                  </a:ext>
                </a:extLst>
              </a:tr>
              <a:tr h="243766">
                <a:tc>
                  <a:txBody>
                    <a:bodyPr/>
                    <a:lstStyle/>
                    <a:p>
                      <a:r>
                        <a:rPr lang="en-IN" sz="110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Constraint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355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078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3336791" y="362196"/>
            <a:ext cx="5196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Data Dictionary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DDAEB6-A32C-9A6C-E4DA-32C52496E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052564"/>
              </p:ext>
            </p:extLst>
          </p:nvPr>
        </p:nvGraphicFramePr>
        <p:xfrm>
          <a:off x="1228724" y="1738704"/>
          <a:ext cx="9591675" cy="50273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9391">
                  <a:extLst>
                    <a:ext uri="{9D8B030D-6E8A-4147-A177-3AD203B41FA5}">
                      <a16:colId xmlns:a16="http://schemas.microsoft.com/office/drawing/2014/main" val="3508202314"/>
                    </a:ext>
                  </a:extLst>
                </a:gridCol>
                <a:gridCol w="1876126">
                  <a:extLst>
                    <a:ext uri="{9D8B030D-6E8A-4147-A177-3AD203B41FA5}">
                      <a16:colId xmlns:a16="http://schemas.microsoft.com/office/drawing/2014/main" val="680848542"/>
                    </a:ext>
                  </a:extLst>
                </a:gridCol>
                <a:gridCol w="1599669">
                  <a:extLst>
                    <a:ext uri="{9D8B030D-6E8A-4147-A177-3AD203B41FA5}">
                      <a16:colId xmlns:a16="http://schemas.microsoft.com/office/drawing/2014/main" val="1729449636"/>
                    </a:ext>
                  </a:extLst>
                </a:gridCol>
                <a:gridCol w="2750879">
                  <a:extLst>
                    <a:ext uri="{9D8B030D-6E8A-4147-A177-3AD203B41FA5}">
                      <a16:colId xmlns:a16="http://schemas.microsoft.com/office/drawing/2014/main" val="3606528284"/>
                    </a:ext>
                  </a:extLst>
                </a:gridCol>
                <a:gridCol w="1445610">
                  <a:extLst>
                    <a:ext uri="{9D8B030D-6E8A-4147-A177-3AD203B41FA5}">
                      <a16:colId xmlns:a16="http://schemas.microsoft.com/office/drawing/2014/main" val="42249227"/>
                    </a:ext>
                  </a:extLst>
                </a:gridCol>
              </a:tblGrid>
              <a:tr h="190742">
                <a:tc>
                  <a:txBody>
                    <a:bodyPr/>
                    <a:lstStyle/>
                    <a:p>
                      <a:r>
                        <a:rPr lang="en-IN" sz="80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/>
                        <a:t>Constraint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275960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bigint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Unique identifier for the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110570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Name of the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999401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longtext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Detailed description of the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568599"/>
                  </a:ext>
                </a:extLst>
              </a:tr>
              <a:tr h="223857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sku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Stock Keeping Unit (unique identifier for inventory)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NULL, UNIQUE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54440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Price of the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227820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discount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5,2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Discount percentage for the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254078"/>
                  </a:ext>
                </a:extLst>
              </a:tr>
              <a:tr h="239116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stock_quantity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Available stock quantity (unsigned)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NULL, CHECK (&gt;=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128523"/>
                  </a:ext>
                </a:extLst>
              </a:tr>
              <a:tr h="223857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min_order_quantity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effectLst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Minimum order quantity (unsigned)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NULL, CHECK (&gt;=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024566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max_order_quantity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Maximum order quantity (unsigned, optional)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NULL, CHECK (&gt;=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477224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Weight of the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127270"/>
                  </a:ext>
                </a:extLst>
              </a:tr>
              <a:tr h="286728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dimensions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Dimensions of the product (e.g., length x width x height)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311263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Material used in the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091352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Color of the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745691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technical_specification_pdf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Path to technical specification PDF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319838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installation_guide_pdf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Path to installation guide PDF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35312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shipping_cost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effectLst/>
                        </a:rPr>
                        <a:t>10,2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Cost of shipping the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7423839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shipping_time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Estimated shipping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181089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origin_country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Country of origin for the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125173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is_active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tinyint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Indicates if the product is active (0 or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686412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is_featured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tinyint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Indicates if the product is featured (0 or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851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is_approved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tinyint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Indicates if the product is approved (0 or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722885"/>
                  </a:ext>
                </a:extLst>
              </a:tr>
              <a:tr h="190742"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created_at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Timestamp when the product was created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1622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4DCACF-17E9-15DF-E303-13E559E18C00}"/>
              </a:ext>
            </a:extLst>
          </p:cNvPr>
          <p:cNvSpPr txBox="1"/>
          <p:nvPr/>
        </p:nvSpPr>
        <p:spPr>
          <a:xfrm>
            <a:off x="-16491" y="642185"/>
            <a:ext cx="6103344" cy="1096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roducts_Product</a:t>
            </a:r>
            <a:endParaRPr lang="en-IN" sz="28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endParaRPr lang="en-IN" sz="2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1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3336791" y="362196"/>
            <a:ext cx="5196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Data Dictionary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CACF-17E9-15DF-E303-13E559E18C00}"/>
              </a:ext>
            </a:extLst>
          </p:cNvPr>
          <p:cNvSpPr txBox="1"/>
          <p:nvPr/>
        </p:nvSpPr>
        <p:spPr>
          <a:xfrm>
            <a:off x="-16491" y="665820"/>
            <a:ext cx="6103344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Products_Subcategory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9D6567-6E19-C667-2D5E-15FFABFEA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418247"/>
              </p:ext>
            </p:extLst>
          </p:nvPr>
        </p:nvGraphicFramePr>
        <p:xfrm>
          <a:off x="1079500" y="2094269"/>
          <a:ext cx="8997950" cy="45257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1468">
                  <a:extLst>
                    <a:ext uri="{9D8B030D-6E8A-4147-A177-3AD203B41FA5}">
                      <a16:colId xmlns:a16="http://schemas.microsoft.com/office/drawing/2014/main" val="3509278739"/>
                    </a:ext>
                  </a:extLst>
                </a:gridCol>
                <a:gridCol w="1579134">
                  <a:extLst>
                    <a:ext uri="{9D8B030D-6E8A-4147-A177-3AD203B41FA5}">
                      <a16:colId xmlns:a16="http://schemas.microsoft.com/office/drawing/2014/main" val="2179037665"/>
                    </a:ext>
                  </a:extLst>
                </a:gridCol>
                <a:gridCol w="1318455">
                  <a:extLst>
                    <a:ext uri="{9D8B030D-6E8A-4147-A177-3AD203B41FA5}">
                      <a16:colId xmlns:a16="http://schemas.microsoft.com/office/drawing/2014/main" val="315695577"/>
                    </a:ext>
                  </a:extLst>
                </a:gridCol>
                <a:gridCol w="2350822">
                  <a:extLst>
                    <a:ext uri="{9D8B030D-6E8A-4147-A177-3AD203B41FA5}">
                      <a16:colId xmlns:a16="http://schemas.microsoft.com/office/drawing/2014/main" val="1178478626"/>
                    </a:ext>
                  </a:extLst>
                </a:gridCol>
                <a:gridCol w="1968071">
                  <a:extLst>
                    <a:ext uri="{9D8B030D-6E8A-4147-A177-3AD203B41FA5}">
                      <a16:colId xmlns:a16="http://schemas.microsoft.com/office/drawing/2014/main" val="324449325"/>
                    </a:ext>
                  </a:extLst>
                </a:gridCol>
              </a:tblGrid>
              <a:tr h="478507">
                <a:tc>
                  <a:txBody>
                    <a:bodyPr/>
                    <a:lstStyle/>
                    <a:p>
                      <a:r>
                        <a:rPr lang="en-IN" sz="105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Constraint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972467"/>
                  </a:ext>
                </a:extLst>
              </a:tr>
              <a:tr h="478507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bigint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Unique identifier for the subcategory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309073"/>
                  </a:ext>
                </a:extLst>
              </a:tr>
              <a:tr h="478507">
                <a:tc>
                  <a:txBody>
                    <a:bodyPr/>
                    <a:lstStyle/>
                    <a:p>
                      <a:r>
                        <a:rPr lang="en-IN" sz="1050" dirty="0">
                          <a:effectLst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Name of the subcategory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03105"/>
                  </a:ext>
                </a:extLst>
              </a:tr>
              <a:tr h="478507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slug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URL-friendly identifier for the subcategory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391472"/>
                  </a:ext>
                </a:extLst>
              </a:tr>
              <a:tr h="478507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Path to the subcategory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150480"/>
                  </a:ext>
                </a:extLst>
              </a:tr>
              <a:tr h="604657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is_active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tinyint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Indicates if the subcategory is active (0 or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556534"/>
                  </a:ext>
                </a:extLst>
              </a:tr>
              <a:tr h="478507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created_at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Timestamp when the subcategory was created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590682"/>
                  </a:ext>
                </a:extLst>
              </a:tr>
              <a:tr h="478507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updated_at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Timestamp when the subcategory was last updated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85247"/>
                  </a:ext>
                </a:extLst>
              </a:tr>
              <a:tr h="478507"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category_id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bigint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05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ID of the associated 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</a:rPr>
                        <a:t>Foreign Key (products_category.id), UNIQUE with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196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159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3336791" y="362196"/>
            <a:ext cx="51960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Data Dictionary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CACF-17E9-15DF-E303-13E559E18C00}"/>
              </a:ext>
            </a:extLst>
          </p:cNvPr>
          <p:cNvSpPr txBox="1"/>
          <p:nvPr/>
        </p:nvSpPr>
        <p:spPr>
          <a:xfrm>
            <a:off x="9073" y="651891"/>
            <a:ext cx="6103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24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rders_Orderpayment</a:t>
            </a:r>
            <a:endParaRPr lang="en-IN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1B2E8F-CCCC-050A-3864-ECB92E049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18953"/>
              </p:ext>
            </p:extLst>
          </p:nvPr>
        </p:nvGraphicFramePr>
        <p:xfrm>
          <a:off x="2087698" y="1998021"/>
          <a:ext cx="7998309" cy="38729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3574">
                  <a:extLst>
                    <a:ext uri="{9D8B030D-6E8A-4147-A177-3AD203B41FA5}">
                      <a16:colId xmlns:a16="http://schemas.microsoft.com/office/drawing/2014/main" val="230039248"/>
                    </a:ext>
                  </a:extLst>
                </a:gridCol>
                <a:gridCol w="1474716">
                  <a:extLst>
                    <a:ext uri="{9D8B030D-6E8A-4147-A177-3AD203B41FA5}">
                      <a16:colId xmlns:a16="http://schemas.microsoft.com/office/drawing/2014/main" val="3865153933"/>
                    </a:ext>
                  </a:extLst>
                </a:gridCol>
                <a:gridCol w="1101637">
                  <a:extLst>
                    <a:ext uri="{9D8B030D-6E8A-4147-A177-3AD203B41FA5}">
                      <a16:colId xmlns:a16="http://schemas.microsoft.com/office/drawing/2014/main" val="3593728183"/>
                    </a:ext>
                  </a:extLst>
                </a:gridCol>
                <a:gridCol w="2323821">
                  <a:extLst>
                    <a:ext uri="{9D8B030D-6E8A-4147-A177-3AD203B41FA5}">
                      <a16:colId xmlns:a16="http://schemas.microsoft.com/office/drawing/2014/main" val="1618466967"/>
                    </a:ext>
                  </a:extLst>
                </a:gridCol>
                <a:gridCol w="1424561">
                  <a:extLst>
                    <a:ext uri="{9D8B030D-6E8A-4147-A177-3AD203B41FA5}">
                      <a16:colId xmlns:a16="http://schemas.microsoft.com/office/drawing/2014/main" val="758809390"/>
                    </a:ext>
                  </a:extLst>
                </a:gridCol>
              </a:tblGrid>
              <a:tr h="450081">
                <a:tc>
                  <a:txBody>
                    <a:bodyPr/>
                    <a:lstStyle/>
                    <a:p>
                      <a:r>
                        <a:rPr lang="en-IN" sz="1400" dirty="0"/>
                        <a:t>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Constraint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298019"/>
                  </a:ext>
                </a:extLst>
              </a:tr>
              <a:tr h="450081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bigint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Unique identifier for the payment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1359872"/>
                  </a:ext>
                </a:extLst>
              </a:tr>
              <a:tr h="450081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Payment method (e.g., COD, card)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653747"/>
                  </a:ext>
                </a:extLst>
              </a:tr>
              <a:tr h="450081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Payment status (e.g., pending, completed)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623125"/>
                  </a:ext>
                </a:extLst>
              </a:tr>
              <a:tr h="450081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amount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10,2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Payment amount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67667"/>
                  </a:ext>
                </a:extLst>
              </a:tr>
              <a:tr h="450081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transaction_id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Transaction ID (optional)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65194"/>
                  </a:ext>
                </a:extLst>
              </a:tr>
              <a:tr h="450081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Timestamp of the payment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059966"/>
                  </a:ext>
                </a:extLst>
              </a:tr>
              <a:tr h="450081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metadata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longtext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Additional payment metadata (JSON)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NULL, CHECK (</a:t>
                      </a:r>
                      <a:r>
                        <a:rPr lang="en-IN" sz="1400" dirty="0" err="1">
                          <a:effectLst/>
                        </a:rPr>
                        <a:t>json_valid</a:t>
                      </a:r>
                      <a:r>
                        <a:rPr lang="en-IN" sz="1400" dirty="0">
                          <a:effectLst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98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724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321064"/>
            <a:ext cx="12201073" cy="10759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3104176" y="343075"/>
            <a:ext cx="627582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Data Dictionary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177432"/>
            <a:ext cx="12201073" cy="805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72297"/>
            <a:ext cx="12191853" cy="805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DCACF-17E9-15DF-E303-13E559E18C00}"/>
              </a:ext>
            </a:extLst>
          </p:cNvPr>
          <p:cNvSpPr txBox="1"/>
          <p:nvPr/>
        </p:nvSpPr>
        <p:spPr>
          <a:xfrm>
            <a:off x="2067001" y="1818789"/>
            <a:ext cx="10585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rders_Order</a:t>
            </a: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(Includes Add to Cart and Order)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7377DF4-96FA-911D-695D-FB9124F69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321777"/>
              </p:ext>
            </p:extLst>
          </p:nvPr>
        </p:nvGraphicFramePr>
        <p:xfrm>
          <a:off x="1321934" y="2614762"/>
          <a:ext cx="9840307" cy="363988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55342">
                  <a:extLst>
                    <a:ext uri="{9D8B030D-6E8A-4147-A177-3AD203B41FA5}">
                      <a16:colId xmlns:a16="http://schemas.microsoft.com/office/drawing/2014/main" val="3216144618"/>
                    </a:ext>
                  </a:extLst>
                </a:gridCol>
                <a:gridCol w="1125164">
                  <a:extLst>
                    <a:ext uri="{9D8B030D-6E8A-4147-A177-3AD203B41FA5}">
                      <a16:colId xmlns:a16="http://schemas.microsoft.com/office/drawing/2014/main" val="1788091120"/>
                    </a:ext>
                  </a:extLst>
                </a:gridCol>
                <a:gridCol w="1440879">
                  <a:extLst>
                    <a:ext uri="{9D8B030D-6E8A-4147-A177-3AD203B41FA5}">
                      <a16:colId xmlns:a16="http://schemas.microsoft.com/office/drawing/2014/main" val="1550054516"/>
                    </a:ext>
                  </a:extLst>
                </a:gridCol>
                <a:gridCol w="2549489">
                  <a:extLst>
                    <a:ext uri="{9D8B030D-6E8A-4147-A177-3AD203B41FA5}">
                      <a16:colId xmlns:a16="http://schemas.microsoft.com/office/drawing/2014/main" val="1104929702"/>
                    </a:ext>
                  </a:extLst>
                </a:gridCol>
                <a:gridCol w="2369433">
                  <a:extLst>
                    <a:ext uri="{9D8B030D-6E8A-4147-A177-3AD203B41FA5}">
                      <a16:colId xmlns:a16="http://schemas.microsoft.com/office/drawing/2014/main" val="1313624086"/>
                    </a:ext>
                  </a:extLst>
                </a:gridCol>
              </a:tblGrid>
              <a:tr h="290959">
                <a:tc>
                  <a:txBody>
                    <a:bodyPr/>
                    <a:lstStyle/>
                    <a:p>
                      <a:r>
                        <a:rPr lang="en-IN" sz="800" dirty="0">
                          <a:solidFill>
                            <a:schemeClr val="tx1"/>
                          </a:solidFill>
                        </a:rPr>
                        <a:t>Field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</a:rPr>
                        <a:t>Data Type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</a:rPr>
                        <a:t>Constraint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38698"/>
                  </a:ext>
                </a:extLst>
              </a:tr>
              <a:tr h="169375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Unique identifier for the 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Primary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681191"/>
                  </a:ext>
                </a:extLst>
              </a:tr>
              <a:tr h="169375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shop_name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Name of the shop processing the 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155371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longtext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JSON array of cart items (product_id, quantity, price)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NOT NULL, CHECK (json_valid)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122783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status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Order status (e.g., pending, shipped)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 dirty="0">
                          <a:solidFill>
                            <a:schemeClr val="tx1"/>
                          </a:solidFill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813088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subtotal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10,2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Subtotal of the order (before tax and shipping)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361185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tax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10,2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Tax amount for the 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6756465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shipping_cost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10,2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Shipping cost for the 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120228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10,2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Total amount for the order (subtotal + tax + shipping)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992888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created_at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Timestamp when the order was created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521345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updated_at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datetime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Timestamp when the order was last updated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NOT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048021"/>
                  </a:ext>
                </a:extLst>
              </a:tr>
              <a:tr h="244222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metadata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longtext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Additional order metadata (JSON, e.g., checkout timestamp)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NULL, CHECK (json_valid)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106904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ID of the user who placed the 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Foreign Key (users_user.id)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43255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billing_address_id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ID of the billing 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Foreign Key (orders_orderaddress.id),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70808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shipping_address_id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ID of the shipping 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Foreign Key (orders_orderaddress.id)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707419"/>
                  </a:ext>
                </a:extLst>
              </a:tr>
              <a:tr h="215577"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payment_id</a:t>
                      </a:r>
                    </a:p>
                  </a:txBody>
                  <a:tcPr anchor="ctr">
                    <a:solidFill>
                      <a:srgbClr val="E8EC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bigint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8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ID of the associated payment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Foreign Key (orders_orderpayment.id), UNIQUE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9169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36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B3B7EB-D3A8-99D4-3BA3-BC3E01BEE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8" y="930488"/>
            <a:ext cx="11156144" cy="49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48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8A0E78-9F1A-D5DF-45DF-5B25BBC7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58376F-A067-8EA8-3F70-B12E75CE6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" y="972766"/>
            <a:ext cx="10826804" cy="48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2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3542642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610881" y="3908933"/>
            <a:ext cx="89520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Role of team members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5DCAE-0DE9-45E0-A48A-B18941551671}"/>
              </a:ext>
            </a:extLst>
          </p:cNvPr>
          <p:cNvGrpSpPr/>
          <p:nvPr/>
        </p:nvGrpSpPr>
        <p:grpSpPr>
          <a:xfrm rot="3017773">
            <a:off x="5584718" y="1817122"/>
            <a:ext cx="469873" cy="327856"/>
            <a:chOff x="5405974" y="1533288"/>
            <a:chExt cx="608646" cy="424685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D9CB82F0-1BBB-4901-9194-76CB4284580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4D88FC46-5725-410F-890A-35F76450D5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48B958BF-0A77-4155-A4B2-0AACCACBC099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694FAF09-C37B-4D5F-8986-128E1406A5B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2DC4A586-D53B-4732-9EC4-ECBA24BE2E06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81B5EA-563E-4DB8-9CFD-33E2046DB885}"/>
              </a:ext>
            </a:extLst>
          </p:cNvPr>
          <p:cNvGrpSpPr/>
          <p:nvPr/>
        </p:nvGrpSpPr>
        <p:grpSpPr>
          <a:xfrm rot="7898637">
            <a:off x="5214392" y="1000348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5299E69-BA35-434B-B436-C1980380A0BC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apezoid 94">
              <a:extLst>
                <a:ext uri="{FF2B5EF4-FFF2-40B4-BE49-F238E27FC236}">
                  <a16:creationId xmlns:a16="http://schemas.microsoft.com/office/drawing/2014/main" id="{835959BC-934F-4D8A-AA73-95D23A7C2F98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1212BB-D030-4BEF-BE2B-E8A3CC790CBA}"/>
              </a:ext>
            </a:extLst>
          </p:cNvPr>
          <p:cNvGrpSpPr/>
          <p:nvPr/>
        </p:nvGrpSpPr>
        <p:grpSpPr>
          <a:xfrm rot="15664019">
            <a:off x="4239240" y="746537"/>
            <a:ext cx="414152" cy="1446605"/>
            <a:chOff x="391499" y="630207"/>
            <a:chExt cx="531848" cy="15931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9BE7176-3872-43EB-A826-A8BF0B3D3AA9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3A43497-A4DD-45E4-9034-17F05C2472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4839586" y="933055"/>
            <a:ext cx="437403" cy="437403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11477A9D-5103-4038-9015-597B6AB52E31}"/>
              </a:ext>
            </a:extLst>
          </p:cNvPr>
          <p:cNvSpPr/>
          <p:nvPr/>
        </p:nvSpPr>
        <p:spPr>
          <a:xfrm>
            <a:off x="2939995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DF975C-FC1D-4FDC-BA0B-3E156064369A}"/>
              </a:ext>
            </a:extLst>
          </p:cNvPr>
          <p:cNvGrpSpPr/>
          <p:nvPr/>
        </p:nvGrpSpPr>
        <p:grpSpPr>
          <a:xfrm rot="1056235">
            <a:off x="3546587" y="1803551"/>
            <a:ext cx="391039" cy="1171393"/>
            <a:chOff x="391499" y="630207"/>
            <a:chExt cx="531845" cy="15931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79CD355-7C99-4C02-BD98-37C24D860C97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29965E1-817B-4D1E-986B-850BE9D7E64D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1E7D623-F73A-43EC-837E-03076914DBEF}"/>
              </a:ext>
            </a:extLst>
          </p:cNvPr>
          <p:cNvSpPr/>
          <p:nvPr/>
        </p:nvSpPr>
        <p:spPr>
          <a:xfrm>
            <a:off x="3460460" y="1575008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054BD6-D082-4DC0-8827-D7E8070099FB}"/>
              </a:ext>
            </a:extLst>
          </p:cNvPr>
          <p:cNvSpPr/>
          <p:nvPr/>
        </p:nvSpPr>
        <p:spPr>
          <a:xfrm>
            <a:off x="3517185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9507AB-3C37-4D88-B35B-F394E88D376E}"/>
              </a:ext>
            </a:extLst>
          </p:cNvPr>
          <p:cNvSpPr/>
          <p:nvPr/>
        </p:nvSpPr>
        <p:spPr>
          <a:xfrm>
            <a:off x="3620522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E1D1415-C04D-4B04-894B-0DACAB00CF83}"/>
              </a:ext>
            </a:extLst>
          </p:cNvPr>
          <p:cNvSpPr/>
          <p:nvPr/>
        </p:nvSpPr>
        <p:spPr>
          <a:xfrm>
            <a:off x="3689186" y="1803734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4930E9EE-A029-4432-A909-6D41C8ABBA87}"/>
              </a:ext>
            </a:extLst>
          </p:cNvPr>
          <p:cNvSpPr/>
          <p:nvPr/>
        </p:nvSpPr>
        <p:spPr>
          <a:xfrm>
            <a:off x="3126222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9D3DBAE6-A187-408C-9B1B-2F6D5D6AEB72}"/>
              </a:ext>
            </a:extLst>
          </p:cNvPr>
          <p:cNvSpPr/>
          <p:nvPr/>
        </p:nvSpPr>
        <p:spPr>
          <a:xfrm>
            <a:off x="3288913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F63D451-1BEB-40CE-BFCD-540A5DD08F48}"/>
              </a:ext>
            </a:extLst>
          </p:cNvPr>
          <p:cNvGrpSpPr/>
          <p:nvPr/>
        </p:nvGrpSpPr>
        <p:grpSpPr>
          <a:xfrm>
            <a:off x="5313863" y="2181941"/>
            <a:ext cx="773065" cy="771576"/>
            <a:chOff x="7167944" y="1624190"/>
            <a:chExt cx="2677919" cy="2672764"/>
          </a:xfrm>
          <a:solidFill>
            <a:schemeClr val="bg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032EB02-FC35-4D54-8996-33EBC586C22E}"/>
                </a:ext>
              </a:extLst>
            </p:cNvPr>
            <p:cNvSpPr/>
            <p:nvPr/>
          </p:nvSpPr>
          <p:spPr>
            <a:xfrm>
              <a:off x="7167944" y="1624190"/>
              <a:ext cx="2677919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8000">
                  <a:schemeClr val="accent2"/>
                </a:gs>
              </a:gsLst>
              <a:lin ang="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FDED2E9-75FD-416F-91DF-D4D371D2EA50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8000">
                  <a:schemeClr val="accent2"/>
                </a:gs>
              </a:gsLst>
              <a:lin ang="0" scaled="1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FA7157-9D15-4357-AF8E-091BDDBE9CC9}"/>
              </a:ext>
            </a:extLst>
          </p:cNvPr>
          <p:cNvGrpSpPr/>
          <p:nvPr/>
        </p:nvGrpSpPr>
        <p:grpSpPr>
          <a:xfrm rot="18490567" flipH="1">
            <a:off x="5363387" y="1800598"/>
            <a:ext cx="471722" cy="328072"/>
            <a:chOff x="5405974" y="1533288"/>
            <a:chExt cx="611040" cy="424965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4D77C9AF-BA17-47FC-8902-AE54771234A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46B1721D-1165-4A00-8863-347C1607B84E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DD16100A-E561-4888-AB5B-C20C546FC1C5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E969C75F-590D-4E6E-BE43-E4228221B90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40DB3B2D-12B0-4DE4-9F5B-2AA64B0CDE0F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BC3B0-8C89-4C8E-835C-640F128DD074}"/>
              </a:ext>
            </a:extLst>
          </p:cNvPr>
          <p:cNvGrpSpPr/>
          <p:nvPr/>
        </p:nvGrpSpPr>
        <p:grpSpPr>
          <a:xfrm rot="2713823">
            <a:off x="5532341" y="1541788"/>
            <a:ext cx="289218" cy="289219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52C56B7-BED9-4CDB-A198-433B01806A3A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022E71-CC49-48DB-9441-5FE8C9DFA8F4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9229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0A904-BD67-D731-5770-95D370048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E3196D7-FEEF-F89D-F128-17504267B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5" y="1123951"/>
            <a:ext cx="10706558" cy="49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8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5BD1E-0936-5C88-C0AE-EA14D2A0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BCC8395-CB1B-1B3D-8F8C-6B143D2D6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5" y="865400"/>
            <a:ext cx="11180790" cy="51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7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65515-8139-2991-E088-CABD6A02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F9FCF00-C16D-98E1-ED5E-8C4A30CB1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34" y="984691"/>
            <a:ext cx="10813532" cy="48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91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BBA261-2E5A-EFB3-A57A-3FC173F0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F4C3720-17C8-5806-4CEF-91FADACA7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05827"/>
            <a:ext cx="10972799" cy="50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14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4B6D16-B9F9-4391-3B41-8E977E22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EC2BA72-5B27-4D1B-DB2D-1D7A58392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3" y="828035"/>
            <a:ext cx="10498667" cy="48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22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FD7C7-5DB4-1AFE-DC6D-5EA17AAC9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C4B58-FD35-FC37-5356-278B6DAA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" y="958779"/>
            <a:ext cx="10634134" cy="494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64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49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7E4C7-2502-79B0-AEDA-9481BD086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8C9D41-3293-4CBD-F830-C3DF65D0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0" y="1016103"/>
            <a:ext cx="10983439" cy="482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5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D1674-5CD6-49B5-0CE3-C95E686C7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87C589F-D179-B4D9-1AB4-A0B692A9E750}"/>
              </a:ext>
            </a:extLst>
          </p:cNvPr>
          <p:cNvSpPr/>
          <p:nvPr/>
        </p:nvSpPr>
        <p:spPr>
          <a:xfrm>
            <a:off x="-9016" y="295643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C31CD-E12B-AFC1-6506-ABA780C32A9B}"/>
              </a:ext>
            </a:extLst>
          </p:cNvPr>
          <p:cNvSpPr txBox="1"/>
          <p:nvPr/>
        </p:nvSpPr>
        <p:spPr>
          <a:xfrm>
            <a:off x="2848737" y="2903699"/>
            <a:ext cx="649452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Login info.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4452B6-E021-43C0-4B66-8BFEAAA8A048}"/>
              </a:ext>
            </a:extLst>
          </p:cNvPr>
          <p:cNvSpPr/>
          <p:nvPr/>
        </p:nvSpPr>
        <p:spPr>
          <a:xfrm>
            <a:off x="-9074" y="2793355"/>
            <a:ext cx="12191854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0BC22A-403F-529C-659C-4F36006D6E0E}"/>
              </a:ext>
            </a:extLst>
          </p:cNvPr>
          <p:cNvSpPr/>
          <p:nvPr/>
        </p:nvSpPr>
        <p:spPr>
          <a:xfrm>
            <a:off x="146" y="3986620"/>
            <a:ext cx="12191854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56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F4442-50F6-A7DD-08B3-AFAD38575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24F65-01FE-B35A-BB70-6207936B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62" y="545774"/>
            <a:ext cx="2658290" cy="5932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1A6B6-890F-B464-EFC7-E9765C465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09" y="545774"/>
            <a:ext cx="2658290" cy="5932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C69AD8-0DE5-1E8E-121F-BF71F10E9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96" y="545774"/>
            <a:ext cx="2658290" cy="5932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D91B4-298A-297C-6126-7FB7CE8A3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64" y="545773"/>
            <a:ext cx="2658290" cy="593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27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F77EA-A210-CC58-EE9A-B9221ACB5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E7D6444-31DF-B721-4E4B-A4CF27F10DD2}"/>
              </a:ext>
            </a:extLst>
          </p:cNvPr>
          <p:cNvSpPr/>
          <p:nvPr/>
        </p:nvSpPr>
        <p:spPr>
          <a:xfrm>
            <a:off x="-9016" y="295643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AB293F-D789-B9E3-6D1C-D1A5FB739BB0}"/>
              </a:ext>
            </a:extLst>
          </p:cNvPr>
          <p:cNvSpPr txBox="1"/>
          <p:nvPr/>
        </p:nvSpPr>
        <p:spPr>
          <a:xfrm>
            <a:off x="2848737" y="2903699"/>
            <a:ext cx="649452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Shopkeeper 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7834D0-DB56-4AF5-D089-64D63B84E15E}"/>
              </a:ext>
            </a:extLst>
          </p:cNvPr>
          <p:cNvSpPr/>
          <p:nvPr/>
        </p:nvSpPr>
        <p:spPr>
          <a:xfrm>
            <a:off x="-9074" y="2793355"/>
            <a:ext cx="12191854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A73FEF-2E89-7436-0195-8F8EC8B3007D}"/>
              </a:ext>
            </a:extLst>
          </p:cNvPr>
          <p:cNvSpPr/>
          <p:nvPr/>
        </p:nvSpPr>
        <p:spPr>
          <a:xfrm>
            <a:off x="146" y="3986620"/>
            <a:ext cx="12191854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557332" y="342318"/>
            <a:ext cx="895209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Role of team members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103567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77052-C5D7-046D-5461-20DB07DEC68C}"/>
              </a:ext>
            </a:extLst>
          </p:cNvPr>
          <p:cNvSpPr txBox="1"/>
          <p:nvPr/>
        </p:nvSpPr>
        <p:spPr>
          <a:xfrm>
            <a:off x="1938441" y="1654585"/>
            <a:ext cx="1789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Meet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D3B034-8280-60F9-740C-40FF9B708111}"/>
              </a:ext>
            </a:extLst>
          </p:cNvPr>
          <p:cNvSpPr txBox="1"/>
          <p:nvPr/>
        </p:nvSpPr>
        <p:spPr>
          <a:xfrm>
            <a:off x="6869813" y="1622047"/>
            <a:ext cx="153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Harsh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24845-E2B3-C15D-F2D7-4C1C1FE6613A}"/>
              </a:ext>
            </a:extLst>
          </p:cNvPr>
          <p:cNvSpPr txBox="1"/>
          <p:nvPr/>
        </p:nvSpPr>
        <p:spPr>
          <a:xfrm>
            <a:off x="6879974" y="3911601"/>
            <a:ext cx="1180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Krish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4D87D5-551B-023E-DB06-6CA9B3AEB797}"/>
              </a:ext>
            </a:extLst>
          </p:cNvPr>
          <p:cNvSpPr txBox="1"/>
          <p:nvPr/>
        </p:nvSpPr>
        <p:spPr>
          <a:xfrm>
            <a:off x="1958761" y="3972710"/>
            <a:ext cx="2450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Farman  </a:t>
            </a:r>
            <a:endParaRPr lang="en-IN" sz="2800" dirty="0">
              <a:latin typeface="Comic Sans MS" panose="030F0702030302020204" pitchFamily="66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54C7B64-7105-7F4F-2A92-A0C8D19162BB}"/>
              </a:ext>
            </a:extLst>
          </p:cNvPr>
          <p:cNvGrpSpPr/>
          <p:nvPr/>
        </p:nvGrpSpPr>
        <p:grpSpPr>
          <a:xfrm>
            <a:off x="2089058" y="2098487"/>
            <a:ext cx="512033" cy="1655859"/>
            <a:chOff x="2845240" y="2951056"/>
            <a:chExt cx="512033" cy="165585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EAF1A37-6205-B9A2-E9A3-3834E8C585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5240" y="2951056"/>
              <a:ext cx="2" cy="1655859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0E4A4E9-D7CF-247D-7BB8-6D4B053D54EB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3692515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E620C0C-5C86-3416-C6BD-663186DEB0CE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2" y="3240192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E82F486-6899-FBEB-4ED6-7CD8E02E47DD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4139776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6EDBEE-4560-EACE-7856-E79C1616F03A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4586595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FC42629-8A93-0117-B94D-D70FDDC892A3}"/>
              </a:ext>
            </a:extLst>
          </p:cNvPr>
          <p:cNvGrpSpPr/>
          <p:nvPr/>
        </p:nvGrpSpPr>
        <p:grpSpPr>
          <a:xfrm>
            <a:off x="7049737" y="4440385"/>
            <a:ext cx="512033" cy="1655859"/>
            <a:chOff x="2845240" y="2951056"/>
            <a:chExt cx="512033" cy="1655859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1386039-861E-9CBC-66DB-7D2E26F6C2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5240" y="2951056"/>
              <a:ext cx="2" cy="1655859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4E7C7E4-1484-A3A4-F96B-F10EE41647F9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3692515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A9E6AA5-00CA-0E74-C3DB-40B03E87C4B2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2" y="3240192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FED2F0C-9A62-E53B-0D80-4D50A46A34FA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4139776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B632CD-0D2B-1677-42CA-43A337C40EA1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4586595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E0EDDD8-E947-4974-FFF2-4318866D6BE5}"/>
              </a:ext>
            </a:extLst>
          </p:cNvPr>
          <p:cNvGrpSpPr/>
          <p:nvPr/>
        </p:nvGrpSpPr>
        <p:grpSpPr>
          <a:xfrm>
            <a:off x="2125017" y="4486216"/>
            <a:ext cx="512033" cy="1655859"/>
            <a:chOff x="2845240" y="2951056"/>
            <a:chExt cx="512033" cy="1655859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0AF623-2610-141C-0C32-C8884367B7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5240" y="2951056"/>
              <a:ext cx="2" cy="1655859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60A7E40-131F-0746-1681-B13C21C91E5C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3692515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85E2986-02BF-4AFC-C37D-320969B25194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2" y="3240192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9A39FC-0236-0EBF-BC0F-0F2572F4308E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4139776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A0776D1-19E6-A5E1-30A7-B58B0B2DCC35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4586595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C4FDDA8-09FB-7A4C-58E9-E2944ACA53C0}"/>
              </a:ext>
            </a:extLst>
          </p:cNvPr>
          <p:cNvGrpSpPr/>
          <p:nvPr/>
        </p:nvGrpSpPr>
        <p:grpSpPr>
          <a:xfrm>
            <a:off x="7042534" y="2112968"/>
            <a:ext cx="512033" cy="1655859"/>
            <a:chOff x="2845240" y="2951056"/>
            <a:chExt cx="512033" cy="1655859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2FA6E74-D486-50EC-AD71-E37A5DD3C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5240" y="2951056"/>
              <a:ext cx="2" cy="1655859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8846445-6522-0F4B-0D4D-E5893E3694B5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3692515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35DE3EF-093D-3022-74D5-49E492E52BA7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2" y="3240192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4701D6A-C0AB-F667-5591-C2594C46AE52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4139776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B0C8C1D-FD27-A4AC-2314-5819F2B4B8D2}"/>
                </a:ext>
              </a:extLst>
            </p:cNvPr>
            <p:cNvCxnSpPr>
              <a:cxnSpLocks/>
            </p:cNvCxnSpPr>
            <p:nvPr/>
          </p:nvCxnSpPr>
          <p:spPr>
            <a:xfrm>
              <a:off x="2845240" y="4586595"/>
              <a:ext cx="512031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895397A-5593-8B9F-BEB6-4FD97CD86284}"/>
              </a:ext>
            </a:extLst>
          </p:cNvPr>
          <p:cNvSpPr txBox="1"/>
          <p:nvPr/>
        </p:nvSpPr>
        <p:spPr>
          <a:xfrm>
            <a:off x="2566676" y="2166853"/>
            <a:ext cx="215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Creator </a:t>
            </a:r>
            <a:endParaRPr lang="en-IN" sz="2400" dirty="0"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B50B1-AF0C-5B9E-5CCC-FC24F70C2671}"/>
              </a:ext>
            </a:extLst>
          </p:cNvPr>
          <p:cNvSpPr txBox="1"/>
          <p:nvPr/>
        </p:nvSpPr>
        <p:spPr>
          <a:xfrm>
            <a:off x="7540028" y="2191149"/>
            <a:ext cx="215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Helper </a:t>
            </a:r>
            <a:endParaRPr lang="en-IN" sz="2400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299A1-5D2F-2E0B-9180-18416926F2ED}"/>
              </a:ext>
            </a:extLst>
          </p:cNvPr>
          <p:cNvSpPr txBox="1"/>
          <p:nvPr/>
        </p:nvSpPr>
        <p:spPr>
          <a:xfrm>
            <a:off x="2650649" y="4544965"/>
            <a:ext cx="215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Research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endParaRPr lang="en-IN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57AD8-AFDC-B002-8633-E6A81E5D656A}"/>
              </a:ext>
            </a:extLst>
          </p:cNvPr>
          <p:cNvSpPr txBox="1"/>
          <p:nvPr/>
        </p:nvSpPr>
        <p:spPr>
          <a:xfrm>
            <a:off x="7572470" y="4515808"/>
            <a:ext cx="215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Helper </a:t>
            </a:r>
            <a:endParaRPr lang="en-IN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56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1F342-FC97-311C-19C4-3EC0FA705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20E838-8EF5-0FF9-2C82-A1DDD4FC9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46" y="426422"/>
            <a:ext cx="2703923" cy="60338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80E73E-F15C-958F-1849-26DD3B082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0" y="426422"/>
            <a:ext cx="2703923" cy="60338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4B932C1-E0C2-47E8-6E73-DFF52D717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43" y="426422"/>
            <a:ext cx="2703923" cy="60338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2000EE-3ECC-1D88-C870-781C44920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949" y="426422"/>
            <a:ext cx="2703922" cy="60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86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B5E10-AEFA-F673-F969-B567FECB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A0DA6-EA9E-DF9A-FED8-391D7E115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782" y="420101"/>
            <a:ext cx="2696725" cy="6017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E4567-EF51-EF04-5BE6-F2B4FE52B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685" y="420101"/>
            <a:ext cx="2696725" cy="60177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3A158C-BA8E-250C-44C5-8DD0C08CF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9" y="420101"/>
            <a:ext cx="2696725" cy="60177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700830-361A-8193-6BE2-5B74EEE35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53" y="420101"/>
            <a:ext cx="2696725" cy="601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63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640F8-9CF9-3B12-02EA-3A1BE2040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A6F103-075E-8A65-DE6F-0CB594D0D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14" y="391978"/>
            <a:ext cx="2721930" cy="60740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2C6FAE-914E-69E7-57E8-B38CD9E1B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2" y="391979"/>
            <a:ext cx="2721930" cy="60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8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AC623-EF1F-140E-D370-AEF24AAD8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A355DE-DCFC-C13B-4A2C-CC5C3696D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2731"/>
            <a:ext cx="2559930" cy="5712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811B3-1887-70ED-FC32-925C02BEE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97" y="566875"/>
            <a:ext cx="2565179" cy="57242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066951-8D63-49A8-6A61-8CD8B84DB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54" y="566875"/>
            <a:ext cx="2559930" cy="57125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23E318-AAC3-A193-1078-6BFFEA52F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5" y="566875"/>
            <a:ext cx="2565179" cy="57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22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13B8B-68AB-5C52-A538-F550A3FF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07C97-D2C5-6E7B-CD55-31EFAC9FC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03" y="371410"/>
            <a:ext cx="2740364" cy="6115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55E34-BFEB-BAA0-47D9-BFA001AA9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76" y="371410"/>
            <a:ext cx="2740365" cy="61151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0A1DCB-C551-268E-B491-55F5732CC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71412"/>
            <a:ext cx="2740364" cy="61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4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0A934-7C5A-52F3-3F3C-D15C37CB9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8C77C81-F82C-57AD-06C5-3927C515A8EA}"/>
              </a:ext>
            </a:extLst>
          </p:cNvPr>
          <p:cNvSpPr/>
          <p:nvPr/>
        </p:nvSpPr>
        <p:spPr>
          <a:xfrm>
            <a:off x="-9016" y="295643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61F971-F4BF-8315-BD13-805EDEAEB75C}"/>
              </a:ext>
            </a:extLst>
          </p:cNvPr>
          <p:cNvSpPr txBox="1"/>
          <p:nvPr/>
        </p:nvSpPr>
        <p:spPr>
          <a:xfrm>
            <a:off x="2848737" y="2903699"/>
            <a:ext cx="649452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  <a:cs typeface="Aharoni" panose="02010803020104030203" pitchFamily="2" charset="-79"/>
              </a:rPr>
              <a:t>Manufacturer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04317F-8ED8-9DFF-46AE-17F88C5089F8}"/>
              </a:ext>
            </a:extLst>
          </p:cNvPr>
          <p:cNvSpPr/>
          <p:nvPr/>
        </p:nvSpPr>
        <p:spPr>
          <a:xfrm>
            <a:off x="-9074" y="2793355"/>
            <a:ext cx="12191854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989B79-919E-F92F-36B0-BE81668B4EBA}"/>
              </a:ext>
            </a:extLst>
          </p:cNvPr>
          <p:cNvSpPr/>
          <p:nvPr/>
        </p:nvSpPr>
        <p:spPr>
          <a:xfrm>
            <a:off x="146" y="3986620"/>
            <a:ext cx="12191854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35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180BD-BFAC-EF2E-071A-6BD4364E7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DA4CA1-BC1C-EE62-643C-1F38003E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38" y="319606"/>
            <a:ext cx="2736546" cy="6101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AF8B6E-4603-D86C-D1D2-276497121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05" y="319609"/>
            <a:ext cx="2736545" cy="6101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55BA6F-E277-BBAA-7E2D-86447C06A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2" y="319612"/>
            <a:ext cx="2736545" cy="61014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D87373-43A7-5047-B44F-8B4255189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12" y="319606"/>
            <a:ext cx="2736546" cy="61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86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85287-5AA5-B8B0-A41B-CB10262D6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128" y="454457"/>
            <a:ext cx="2736546" cy="6101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7C7AA-D9DC-1FD4-CB02-3A1E53E59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89" y="454457"/>
            <a:ext cx="2736546" cy="61014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A681B3-0206-8252-2CE3-41B38754A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20" y="454457"/>
            <a:ext cx="2736546" cy="6101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0D9B2-AC43-CAD3-F3DE-0B403FE40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8" y="454457"/>
            <a:ext cx="2736546" cy="61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9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337DEB-62B2-6BB3-A8EA-7E014DD1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89" y="295976"/>
            <a:ext cx="2804415" cy="6258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BCC9E-2E59-5520-D18D-DA89378E2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5" y="295976"/>
            <a:ext cx="2804415" cy="62581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9986C5-4096-FE21-5DF0-49368BD64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82" y="295975"/>
            <a:ext cx="2804415" cy="6258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5FF3C5-DBD7-1882-B8BA-559566B21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675" y="295974"/>
            <a:ext cx="2804414" cy="62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41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AC13B-F7D8-253A-38FA-E4C6FA27B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802" y="265588"/>
            <a:ext cx="2812135" cy="62753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D2A7EF-A70F-DD94-705B-B238F5868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265588"/>
            <a:ext cx="2812135" cy="6275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A8B0F-DFF0-A385-08A0-C4A831513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98" y="265588"/>
            <a:ext cx="2812135" cy="6275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50FED6-FBE7-143F-2E53-F0F85AE9C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8" y="265588"/>
            <a:ext cx="2812135" cy="62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31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968921" y="351345"/>
            <a:ext cx="289990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definition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103567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65AD5-EF38-940C-A396-76F3C60BD99E}"/>
              </a:ext>
            </a:extLst>
          </p:cNvPr>
          <p:cNvSpPr txBox="1"/>
          <p:nvPr/>
        </p:nvSpPr>
        <p:spPr>
          <a:xfrm>
            <a:off x="1354801" y="2227327"/>
            <a:ext cx="103470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This project is a B2B platform that connects all type’s of vehicle parts manufacturers with shops, enabling shops to order parts directly from manufacturers while streamlining the ordering and inventory management process.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revolutionize the vehicle parts supply chain by creating a seamless connection between manufacturers of all types of vehicle parts and automotive repair shops, dealerships, and other related businesses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4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D51E1C-32FC-578E-C9CE-CEAFDAFE61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40111" y="582906"/>
            <a:ext cx="4711777" cy="72424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904B4-1C81-99DE-21C4-FAF0F26E77A9}"/>
              </a:ext>
            </a:extLst>
          </p:cNvPr>
          <p:cNvSpPr txBox="1"/>
          <p:nvPr/>
        </p:nvSpPr>
        <p:spPr>
          <a:xfrm>
            <a:off x="1567583" y="2248929"/>
            <a:ext cx="175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outubeAharoni"/>
                <a:cs typeface="Aharoni" panose="02010803020104030203" pitchFamily="2" charset="-79"/>
              </a:rPr>
              <a:t>YouTube</a:t>
            </a:r>
            <a:endParaRPr lang="en-IN" b="1" dirty="0">
              <a:latin typeface="youtubeAharoni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51420-ADB3-7E14-49C1-72406C0A9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61" y="1489966"/>
            <a:ext cx="903079" cy="903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A6DE6-AFBE-E3B1-CFAC-C607FCD24065}"/>
              </a:ext>
            </a:extLst>
          </p:cNvPr>
          <p:cNvSpPr txBox="1"/>
          <p:nvPr/>
        </p:nvSpPr>
        <p:spPr>
          <a:xfrm>
            <a:off x="906579" y="4278597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Google</a:t>
            </a:r>
            <a:endParaRPr lang="en-IN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CDE14D-ADFF-FA2B-A9DE-685FEC9C9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55" y="5383002"/>
            <a:ext cx="1133150" cy="1133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26B164-5210-67AF-DBC4-338EE1C9A937}"/>
              </a:ext>
            </a:extLst>
          </p:cNvPr>
          <p:cNvSpPr txBox="1"/>
          <p:nvPr/>
        </p:nvSpPr>
        <p:spPr>
          <a:xfrm>
            <a:off x="2144033" y="6258703"/>
            <a:ext cx="2720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Geeks for Geeks</a:t>
            </a:r>
            <a:endParaRPr lang="en-IN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44EE-0D77-4C13-7046-4FCF20FF4BC2}"/>
              </a:ext>
            </a:extLst>
          </p:cNvPr>
          <p:cNvSpPr txBox="1"/>
          <p:nvPr/>
        </p:nvSpPr>
        <p:spPr>
          <a:xfrm>
            <a:off x="3214140" y="1904511"/>
            <a:ext cx="6451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https://youtu.be/Xr8mfbVHkE8?si=cLRPZzpujWUH3GH1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2C595-0A5B-C09E-DD0E-7493B7537ED1}"/>
              </a:ext>
            </a:extLst>
          </p:cNvPr>
          <p:cNvSpPr txBox="1"/>
          <p:nvPr/>
        </p:nvSpPr>
        <p:spPr>
          <a:xfrm>
            <a:off x="3214141" y="2335783"/>
            <a:ext cx="6301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https://youtu.be/Scuefa_53A0?si=JVGlekY0PPK7dD2k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8BEEE-EC4E-1F92-83E5-DAC2DDDC1130}"/>
              </a:ext>
            </a:extLst>
          </p:cNvPr>
          <p:cNvSpPr txBox="1"/>
          <p:nvPr/>
        </p:nvSpPr>
        <p:spPr>
          <a:xfrm>
            <a:off x="3214141" y="2787404"/>
            <a:ext cx="6444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omic Sans MS" panose="030F0702030302020204" pitchFamily="66" charset="0"/>
              </a:rPr>
              <a:t>https://youtu.be/GoBrgaZFIjE?si=yNfRMFrbcKJXlBTU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A42E3E-8FAD-F727-7AE6-506EDB11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5" y="340229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1E224C-6E09-385E-AC1E-E3923A0EF05B}"/>
              </a:ext>
            </a:extLst>
          </p:cNvPr>
          <p:cNvSpPr txBox="1"/>
          <p:nvPr/>
        </p:nvSpPr>
        <p:spPr>
          <a:xfrm>
            <a:off x="1818960" y="3323956"/>
            <a:ext cx="2432288" cy="367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omic Sans MS" panose="030F0702030302020204" pitchFamily="66" charset="0"/>
              </a:rPr>
              <a:t>https://boodmo.com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1BA418-F2C6-C6C2-D600-E5D67DBD0741}"/>
              </a:ext>
            </a:extLst>
          </p:cNvPr>
          <p:cNvSpPr txBox="1"/>
          <p:nvPr/>
        </p:nvSpPr>
        <p:spPr>
          <a:xfrm>
            <a:off x="1816803" y="3954318"/>
            <a:ext cx="3602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https://www.partsbigboss.in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7A11DC-67D1-8D8E-07CB-6DA9F2FB479F}"/>
              </a:ext>
            </a:extLst>
          </p:cNvPr>
          <p:cNvSpPr txBox="1"/>
          <p:nvPr/>
        </p:nvSpPr>
        <p:spPr>
          <a:xfrm>
            <a:off x="1816804" y="3627205"/>
            <a:ext cx="246072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900" dirty="0">
                <a:solidFill>
                  <a:srgbClr val="FFFF00"/>
                </a:solidFill>
                <a:latin typeface="Comic Sans MS" panose="030F0702030302020204" pitchFamily="66" charset="0"/>
              </a:rPr>
              <a:t>https://tradbuy.in/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C05E13-47F0-E472-3954-2E6846D9BB7C}"/>
              </a:ext>
            </a:extLst>
          </p:cNvPr>
          <p:cNvSpPr txBox="1"/>
          <p:nvPr/>
        </p:nvSpPr>
        <p:spPr>
          <a:xfrm>
            <a:off x="1816803" y="46185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43A047"/>
                </a:solidFill>
                <a:latin typeface="Comic Sans MS" panose="030F0702030302020204" pitchFamily="66" charset="0"/>
              </a:rPr>
              <a:t>https://www.geeksforgeeks.org/automobile-industry/?ref=header_ind</a:t>
            </a:r>
          </a:p>
        </p:txBody>
      </p:sp>
      <p:pic>
        <p:nvPicPr>
          <p:cNvPr id="34" name="Graphic 33" descr="Line arrow Counter clockwise curve">
            <a:extLst>
              <a:ext uri="{FF2B5EF4-FFF2-40B4-BE49-F238E27FC236}">
                <a16:creationId xmlns:a16="http://schemas.microsoft.com/office/drawing/2014/main" id="{0B2AF31D-2DDC-A74B-081F-6B7CE3CBB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06400" flipH="1">
            <a:off x="1631792" y="5203246"/>
            <a:ext cx="914400" cy="914400"/>
          </a:xfrm>
          <a:prstGeom prst="rect">
            <a:avLst/>
          </a:prstGeom>
        </p:spPr>
      </p:pic>
      <p:pic>
        <p:nvPicPr>
          <p:cNvPr id="35" name="Graphic 34" descr="Line arrow Counter clockwise curve">
            <a:extLst>
              <a:ext uri="{FF2B5EF4-FFF2-40B4-BE49-F238E27FC236}">
                <a16:creationId xmlns:a16="http://schemas.microsoft.com/office/drawing/2014/main" id="{B9D01DF8-903B-C9BC-F01B-76571902E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016057" flipV="1">
            <a:off x="2489730" y="1230365"/>
            <a:ext cx="914400" cy="914400"/>
          </a:xfrm>
          <a:prstGeom prst="rect">
            <a:avLst/>
          </a:prstGeom>
        </p:spPr>
      </p:pic>
      <p:pic>
        <p:nvPicPr>
          <p:cNvPr id="36" name="Picture 12" descr="NAPA PROLink – NAPA Auto Parts">
            <a:extLst>
              <a:ext uri="{FF2B5EF4-FFF2-40B4-BE49-F238E27FC236}">
                <a16:creationId xmlns:a16="http://schemas.microsoft.com/office/drawing/2014/main" id="{A3FB5DBE-8A6E-4348-EB79-A7EBDF74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852" y="5392041"/>
            <a:ext cx="1404232" cy="5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72B644B-8239-C0C8-2CC5-A076C6C87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1109" y="5346440"/>
            <a:ext cx="1026489" cy="6280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D1D27F-4FEF-FAF0-D742-CEC95F93A3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4130" b="25662"/>
          <a:stretch/>
        </p:blipFill>
        <p:spPr>
          <a:xfrm>
            <a:off x="6938862" y="5407093"/>
            <a:ext cx="1523185" cy="5067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ED5AE87-E4B0-FCEE-000F-74BBFCCAF7E7}"/>
              </a:ext>
            </a:extLst>
          </p:cNvPr>
          <p:cNvSpPr txBox="1"/>
          <p:nvPr/>
        </p:nvSpPr>
        <p:spPr>
          <a:xfrm>
            <a:off x="8185057" y="4091099"/>
            <a:ext cx="246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APPLICATION </a:t>
            </a:r>
            <a:endParaRPr lang="en-IN" sz="2400" b="1" dirty="0">
              <a:latin typeface="Comic Sans MS" panose="030F0702030302020204" pitchFamily="66" charset="0"/>
            </a:endParaRPr>
          </a:p>
        </p:txBody>
      </p:sp>
      <p:pic>
        <p:nvPicPr>
          <p:cNvPr id="41" name="Graphic 40" descr="Line arrow Straight">
            <a:extLst>
              <a:ext uri="{FF2B5EF4-FFF2-40B4-BE49-F238E27FC236}">
                <a16:creationId xmlns:a16="http://schemas.microsoft.com/office/drawing/2014/main" id="{DC1401F5-8CB1-8353-B6EE-DFEA34C8EA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8806090" y="4488845"/>
            <a:ext cx="745563" cy="758464"/>
          </a:xfrm>
          <a:prstGeom prst="rect">
            <a:avLst/>
          </a:prstGeom>
        </p:spPr>
      </p:pic>
      <p:pic>
        <p:nvPicPr>
          <p:cNvPr id="43" name="Graphic 42" descr="Line arrow Clockwise curve">
            <a:extLst>
              <a:ext uri="{FF2B5EF4-FFF2-40B4-BE49-F238E27FC236}">
                <a16:creationId xmlns:a16="http://schemas.microsoft.com/office/drawing/2014/main" id="{D5EAEE64-AEAF-08C4-3FF6-337EA32F76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637565">
            <a:off x="10322519" y="4469857"/>
            <a:ext cx="840130" cy="840130"/>
          </a:xfrm>
          <a:prstGeom prst="rect">
            <a:avLst/>
          </a:prstGeom>
        </p:spPr>
      </p:pic>
      <p:pic>
        <p:nvPicPr>
          <p:cNvPr id="45" name="Graphic 44" descr="Line arrow Counter clockwise curve">
            <a:extLst>
              <a:ext uri="{FF2B5EF4-FFF2-40B4-BE49-F238E27FC236}">
                <a16:creationId xmlns:a16="http://schemas.microsoft.com/office/drawing/2014/main" id="{B94C0F8F-6E04-9A1E-52B0-0E4CD73A7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168749">
            <a:off x="7526066" y="4386349"/>
            <a:ext cx="914400" cy="9144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A3B280B-DF1B-53DE-F43C-7F0CDA1A900A}"/>
              </a:ext>
            </a:extLst>
          </p:cNvPr>
          <p:cNvSpPr txBox="1"/>
          <p:nvPr/>
        </p:nvSpPr>
        <p:spPr>
          <a:xfrm>
            <a:off x="6867734" y="6009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>
                <a:latin typeface="Comic Sans MS" panose="030F0702030302020204" pitchFamily="66" charset="0"/>
              </a:rPr>
              <a:t>AutoZonePro</a:t>
            </a:r>
            <a:r>
              <a:rPr lang="en-IN" b="1" dirty="0">
                <a:latin typeface="Comic Sans MS" panose="030F0702030302020204" pitchFamily="66" charset="0"/>
              </a:rPr>
              <a:t>   </a:t>
            </a:r>
            <a:r>
              <a:rPr lang="en-IN" b="1" dirty="0" err="1">
                <a:latin typeface="Comic Sans MS" panose="030F0702030302020204" pitchFamily="66" charset="0"/>
              </a:rPr>
              <a:t>NapaProLin</a:t>
            </a:r>
            <a:r>
              <a:rPr lang="en-IN" b="1" dirty="0">
                <a:latin typeface="Comic Sans MS" panose="030F0702030302020204" pitchFamily="66" charset="0"/>
              </a:rPr>
              <a:t>    </a:t>
            </a:r>
            <a:r>
              <a:rPr lang="en-IN" b="1" dirty="0" err="1">
                <a:latin typeface="Comic Sans MS" panose="030F0702030302020204" pitchFamily="66" charset="0"/>
              </a:rPr>
              <a:t>PartsTech</a:t>
            </a:r>
            <a:endParaRPr lang="en-IN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74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D51E1C-32FC-578E-C9CE-CEAFDAFE61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1118" y="2072057"/>
            <a:ext cx="4711777" cy="7242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Contact us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EB8ECC8B-47E2-C1BC-D7F7-B779FBB8A041}"/>
              </a:ext>
            </a:extLst>
          </p:cNvPr>
          <p:cNvSpPr/>
          <p:nvPr/>
        </p:nvSpPr>
        <p:spPr>
          <a:xfrm>
            <a:off x="4869389" y="3429000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DA35ECBA-9279-D0F4-B023-0B62B2FFA1C1}"/>
              </a:ext>
            </a:extLst>
          </p:cNvPr>
          <p:cNvSpPr/>
          <p:nvPr/>
        </p:nvSpPr>
        <p:spPr>
          <a:xfrm>
            <a:off x="4022380" y="3429000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5F02DE36-76D0-469B-2458-F723D3F4A5C5}"/>
              </a:ext>
            </a:extLst>
          </p:cNvPr>
          <p:cNvSpPr/>
          <p:nvPr/>
        </p:nvSpPr>
        <p:spPr>
          <a:xfrm>
            <a:off x="6557365" y="3429000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9BCEF26A-C898-CB80-EB42-AE55F1933885}"/>
              </a:ext>
            </a:extLst>
          </p:cNvPr>
          <p:cNvSpPr>
            <a:spLocks noChangeAspect="1"/>
          </p:cNvSpPr>
          <p:nvPr/>
        </p:nvSpPr>
        <p:spPr>
          <a:xfrm>
            <a:off x="5707375" y="3429000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10">
            <a:extLst>
              <a:ext uri="{FF2B5EF4-FFF2-40B4-BE49-F238E27FC236}">
                <a16:creationId xmlns:a16="http://schemas.microsoft.com/office/drawing/2014/main" id="{646FD59A-C442-F46C-D386-31DED2A6D6E0}"/>
              </a:ext>
            </a:extLst>
          </p:cNvPr>
          <p:cNvSpPr>
            <a:spLocks noChangeAspect="1"/>
          </p:cNvSpPr>
          <p:nvPr/>
        </p:nvSpPr>
        <p:spPr>
          <a:xfrm>
            <a:off x="7422750" y="3418452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03735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830766" y="353220"/>
            <a:ext cx="765313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Problems solved by our idea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103567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B56582-056E-5D56-722D-B3B57E438220}"/>
              </a:ext>
            </a:extLst>
          </p:cNvPr>
          <p:cNvCxnSpPr>
            <a:cxnSpLocks/>
          </p:cNvCxnSpPr>
          <p:nvPr/>
        </p:nvCxnSpPr>
        <p:spPr>
          <a:xfrm>
            <a:off x="1715026" y="1471550"/>
            <a:ext cx="21327" cy="538645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8DCE14-D00F-84C8-EE8A-D10687A5CEEB}"/>
              </a:ext>
            </a:extLst>
          </p:cNvPr>
          <p:cNvCxnSpPr>
            <a:cxnSpLocks/>
          </p:cNvCxnSpPr>
          <p:nvPr/>
        </p:nvCxnSpPr>
        <p:spPr>
          <a:xfrm>
            <a:off x="1726193" y="2204720"/>
            <a:ext cx="539487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2FAD01-D2B6-818E-1284-472E317A5413}"/>
              </a:ext>
            </a:extLst>
          </p:cNvPr>
          <p:cNvCxnSpPr>
            <a:cxnSpLocks/>
          </p:cNvCxnSpPr>
          <p:nvPr/>
        </p:nvCxnSpPr>
        <p:spPr>
          <a:xfrm>
            <a:off x="1736353" y="2770586"/>
            <a:ext cx="539487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8B1146-936B-9F85-1564-F5DB8CF1F1FF}"/>
              </a:ext>
            </a:extLst>
          </p:cNvPr>
          <p:cNvCxnSpPr>
            <a:cxnSpLocks/>
          </p:cNvCxnSpPr>
          <p:nvPr/>
        </p:nvCxnSpPr>
        <p:spPr>
          <a:xfrm>
            <a:off x="1726193" y="3941865"/>
            <a:ext cx="539487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BC8953-948D-1DD2-A2BE-5CEAC4AECD6E}"/>
              </a:ext>
            </a:extLst>
          </p:cNvPr>
          <p:cNvCxnSpPr>
            <a:cxnSpLocks/>
          </p:cNvCxnSpPr>
          <p:nvPr/>
        </p:nvCxnSpPr>
        <p:spPr>
          <a:xfrm>
            <a:off x="1736353" y="3362960"/>
            <a:ext cx="539487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BE83D4-B695-0749-8A0F-7B831DFE7B4E}"/>
              </a:ext>
            </a:extLst>
          </p:cNvPr>
          <p:cNvSpPr txBox="1"/>
          <p:nvPr/>
        </p:nvSpPr>
        <p:spPr>
          <a:xfrm>
            <a:off x="2275840" y="2036696"/>
            <a:ext cx="349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Availability of Genuine Parts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AE07A-3F1F-E0A3-1C2B-7F1757607713}"/>
              </a:ext>
            </a:extLst>
          </p:cNvPr>
          <p:cNvSpPr txBox="1"/>
          <p:nvPr/>
        </p:nvSpPr>
        <p:spPr>
          <a:xfrm>
            <a:off x="2265679" y="2593348"/>
            <a:ext cx="908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Time Savings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245AB-043C-B11C-8284-7E02F8A3D0B0}"/>
              </a:ext>
            </a:extLst>
          </p:cNvPr>
          <p:cNvSpPr txBox="1"/>
          <p:nvPr/>
        </p:nvSpPr>
        <p:spPr>
          <a:xfrm>
            <a:off x="2265678" y="3188454"/>
            <a:ext cx="908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Centralized Communication</a:t>
            </a:r>
            <a:endParaRPr lang="en-IN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563B56-BD51-4F7F-FFE5-2D62A241018D}"/>
              </a:ext>
            </a:extLst>
          </p:cNvPr>
          <p:cNvCxnSpPr>
            <a:cxnSpLocks/>
          </p:cNvCxnSpPr>
          <p:nvPr/>
        </p:nvCxnSpPr>
        <p:spPr>
          <a:xfrm>
            <a:off x="1719497" y="4554556"/>
            <a:ext cx="539487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30ECC8-7D53-2D5C-A27F-E4274FDAF4F7}"/>
              </a:ext>
            </a:extLst>
          </p:cNvPr>
          <p:cNvSpPr txBox="1"/>
          <p:nvPr/>
        </p:nvSpPr>
        <p:spPr>
          <a:xfrm>
            <a:off x="2255739" y="3769816"/>
            <a:ext cx="908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Cost &amp; effort Savings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F3B975-5D84-8D1A-7F52-AE35ABBF6EA0}"/>
              </a:ext>
            </a:extLst>
          </p:cNvPr>
          <p:cNvSpPr txBox="1"/>
          <p:nvPr/>
        </p:nvSpPr>
        <p:spPr>
          <a:xfrm>
            <a:off x="2238664" y="4378819"/>
            <a:ext cx="908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Quality Assurance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21C52-E559-BF85-E0FF-ED1A63D64F7D}"/>
              </a:ext>
            </a:extLst>
          </p:cNvPr>
          <p:cNvSpPr txBox="1"/>
          <p:nvPr/>
        </p:nvSpPr>
        <p:spPr>
          <a:xfrm>
            <a:off x="2215217" y="4981043"/>
            <a:ext cx="911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Transparency in Pricing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8EFF92-29E9-7EE6-2173-08F686CA670F}"/>
              </a:ext>
            </a:extLst>
          </p:cNvPr>
          <p:cNvCxnSpPr>
            <a:cxnSpLocks/>
          </p:cNvCxnSpPr>
          <p:nvPr/>
        </p:nvCxnSpPr>
        <p:spPr>
          <a:xfrm>
            <a:off x="1715026" y="5174093"/>
            <a:ext cx="539487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03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968921" y="360466"/>
            <a:ext cx="494565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Future directions</a:t>
            </a:r>
            <a:endParaRPr lang="en-IN" sz="6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103567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0AA645B-82A0-196B-43A9-C6FFD44CA093}"/>
              </a:ext>
            </a:extLst>
          </p:cNvPr>
          <p:cNvCxnSpPr>
            <a:cxnSpLocks/>
          </p:cNvCxnSpPr>
          <p:nvPr/>
        </p:nvCxnSpPr>
        <p:spPr>
          <a:xfrm>
            <a:off x="1715026" y="1471550"/>
            <a:ext cx="21327" cy="538645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177351B-AAB1-E0AE-7B81-0D9E506DC504}"/>
              </a:ext>
            </a:extLst>
          </p:cNvPr>
          <p:cNvCxnSpPr>
            <a:cxnSpLocks/>
          </p:cNvCxnSpPr>
          <p:nvPr/>
        </p:nvCxnSpPr>
        <p:spPr>
          <a:xfrm>
            <a:off x="1715026" y="2150380"/>
            <a:ext cx="591294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DD757A-B8F1-8214-523C-53AB7D72833A}"/>
              </a:ext>
            </a:extLst>
          </p:cNvPr>
          <p:cNvSpPr txBox="1"/>
          <p:nvPr/>
        </p:nvSpPr>
        <p:spPr>
          <a:xfrm>
            <a:off x="2306320" y="1982635"/>
            <a:ext cx="938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Electric Vehicle (EV) Parts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A98E87-8EE2-5686-C536-26A64D71470A}"/>
              </a:ext>
            </a:extLst>
          </p:cNvPr>
          <p:cNvCxnSpPr>
            <a:cxnSpLocks/>
          </p:cNvCxnSpPr>
          <p:nvPr/>
        </p:nvCxnSpPr>
        <p:spPr>
          <a:xfrm>
            <a:off x="1736353" y="2937008"/>
            <a:ext cx="591294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568A3B-E4EC-810B-A60C-A73BB2135917}"/>
              </a:ext>
            </a:extLst>
          </p:cNvPr>
          <p:cNvCxnSpPr>
            <a:cxnSpLocks/>
          </p:cNvCxnSpPr>
          <p:nvPr/>
        </p:nvCxnSpPr>
        <p:spPr>
          <a:xfrm>
            <a:off x="1736353" y="3735515"/>
            <a:ext cx="591294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8F5924-9FBC-5865-E336-BB1A9000D902}"/>
              </a:ext>
            </a:extLst>
          </p:cNvPr>
          <p:cNvCxnSpPr>
            <a:cxnSpLocks/>
          </p:cNvCxnSpPr>
          <p:nvPr/>
        </p:nvCxnSpPr>
        <p:spPr>
          <a:xfrm>
            <a:off x="1736353" y="4505135"/>
            <a:ext cx="591294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DC8914-235F-764F-BAB5-76C77D9AE9FE}"/>
              </a:ext>
            </a:extLst>
          </p:cNvPr>
          <p:cNvSpPr txBox="1"/>
          <p:nvPr/>
        </p:nvSpPr>
        <p:spPr>
          <a:xfrm>
            <a:off x="2296160" y="2752725"/>
            <a:ext cx="973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OEM (</a:t>
            </a:r>
            <a:r>
              <a:rPr lang="en-IN" b="0" i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original equipment manufacturer</a:t>
            </a:r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) Partnerships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CD3166-2E7A-DE90-8B1E-E550818C83BA}"/>
              </a:ext>
            </a:extLst>
          </p:cNvPr>
          <p:cNvSpPr txBox="1"/>
          <p:nvPr/>
        </p:nvSpPr>
        <p:spPr>
          <a:xfrm>
            <a:off x="2277356" y="3555364"/>
            <a:ext cx="99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Augmented Reality (AR)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F1C0B0-2400-EDE1-D848-D781C48171FC}"/>
              </a:ext>
            </a:extLst>
          </p:cNvPr>
          <p:cNvSpPr txBox="1"/>
          <p:nvPr/>
        </p:nvSpPr>
        <p:spPr>
          <a:xfrm>
            <a:off x="2297167" y="4353608"/>
            <a:ext cx="99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24/7 Support</a:t>
            </a:r>
            <a:endParaRPr lang="en-IN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939EF-F515-55C7-AA6D-DFE47E2D5AF7}"/>
              </a:ext>
            </a:extLst>
          </p:cNvPr>
          <p:cNvSpPr txBox="1"/>
          <p:nvPr/>
        </p:nvSpPr>
        <p:spPr>
          <a:xfrm>
            <a:off x="2327647" y="5128944"/>
            <a:ext cx="920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Recycling Programs</a:t>
            </a:r>
            <a:endParaRPr lang="en-IN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86C32A-FECA-535F-B92D-F4D61876E80C}"/>
              </a:ext>
            </a:extLst>
          </p:cNvPr>
          <p:cNvCxnSpPr>
            <a:cxnSpLocks/>
          </p:cNvCxnSpPr>
          <p:nvPr/>
        </p:nvCxnSpPr>
        <p:spPr>
          <a:xfrm>
            <a:off x="1736353" y="5311140"/>
            <a:ext cx="591294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72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245406" y="341406"/>
            <a:ext cx="10544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Study of similar ideas in the market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103567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FA56-6C7F-4FFF-41D1-9FFD4C912FD7}"/>
              </a:ext>
            </a:extLst>
          </p:cNvPr>
          <p:cNvSpPr txBox="1"/>
          <p:nvPr/>
        </p:nvSpPr>
        <p:spPr>
          <a:xfrm>
            <a:off x="2452810" y="2969072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NAPA AUTO PARTS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B857A-C9EF-EFD7-41A7-97E255D82D4F}"/>
              </a:ext>
            </a:extLst>
          </p:cNvPr>
          <p:cNvSpPr txBox="1"/>
          <p:nvPr/>
        </p:nvSpPr>
        <p:spPr>
          <a:xfrm>
            <a:off x="1274250" y="2042661"/>
            <a:ext cx="300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Application </a:t>
            </a:r>
            <a:endParaRPr lang="en-IN" sz="2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F3CF8A-0DF9-39AF-4C95-F7ABA75C35D9}"/>
              </a:ext>
            </a:extLst>
          </p:cNvPr>
          <p:cNvCxnSpPr>
            <a:cxnSpLocks/>
          </p:cNvCxnSpPr>
          <p:nvPr/>
        </p:nvCxnSpPr>
        <p:spPr>
          <a:xfrm>
            <a:off x="2075097" y="2504326"/>
            <a:ext cx="21327" cy="4353674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B1B05D-2282-F287-24C7-6B75252C63BD}"/>
              </a:ext>
            </a:extLst>
          </p:cNvPr>
          <p:cNvSpPr txBox="1"/>
          <p:nvPr/>
        </p:nvSpPr>
        <p:spPr>
          <a:xfrm>
            <a:off x="2452810" y="3494201"/>
            <a:ext cx="19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EBAY MOTORS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19BE9-EB7E-516B-AFCC-F92AE6C77A76}"/>
              </a:ext>
            </a:extLst>
          </p:cNvPr>
          <p:cNvSpPr txBox="1"/>
          <p:nvPr/>
        </p:nvSpPr>
        <p:spPr>
          <a:xfrm>
            <a:off x="2409630" y="4021934"/>
            <a:ext cx="164421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AutoZone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77E45-A376-F9FE-9E97-18D6BB4CBDB7}"/>
              </a:ext>
            </a:extLst>
          </p:cNvPr>
          <p:cNvSpPr txBox="1"/>
          <p:nvPr/>
        </p:nvSpPr>
        <p:spPr>
          <a:xfrm>
            <a:off x="2409630" y="4547063"/>
            <a:ext cx="19913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Parts Geek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F3C52-D2D6-C1CC-201F-BD797DCD9E6C}"/>
              </a:ext>
            </a:extLst>
          </p:cNvPr>
          <p:cNvSpPr txBox="1"/>
          <p:nvPr/>
        </p:nvSpPr>
        <p:spPr>
          <a:xfrm>
            <a:off x="6177280" y="2042661"/>
            <a:ext cx="300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Website </a:t>
            </a:r>
            <a:endParaRPr lang="en-IN" sz="2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0D293A-CE85-5A3B-6670-A1DA05C5D88F}"/>
              </a:ext>
            </a:extLst>
          </p:cNvPr>
          <p:cNvCxnSpPr>
            <a:cxnSpLocks/>
          </p:cNvCxnSpPr>
          <p:nvPr/>
        </p:nvCxnSpPr>
        <p:spPr>
          <a:xfrm>
            <a:off x="6896847" y="2504326"/>
            <a:ext cx="21327" cy="4353674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A5440A-C72C-FA90-2245-47A0BDB52959}"/>
              </a:ext>
            </a:extLst>
          </p:cNvPr>
          <p:cNvSpPr txBox="1"/>
          <p:nvPr/>
        </p:nvSpPr>
        <p:spPr>
          <a:xfrm>
            <a:off x="7323567" y="2942725"/>
            <a:ext cx="3413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advanceautoparts.com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E4537-0CD4-9FAB-EF24-E893CEBEA4F7}"/>
              </a:ext>
            </a:extLst>
          </p:cNvPr>
          <p:cNvSpPr txBox="1"/>
          <p:nvPr/>
        </p:nvSpPr>
        <p:spPr>
          <a:xfrm>
            <a:off x="7323567" y="4047334"/>
            <a:ext cx="27421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rockauto.com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BBD6A-0423-9046-368B-1A08213E060A}"/>
              </a:ext>
            </a:extLst>
          </p:cNvPr>
          <p:cNvSpPr txBox="1"/>
          <p:nvPr/>
        </p:nvSpPr>
        <p:spPr>
          <a:xfrm>
            <a:off x="7323567" y="3467416"/>
            <a:ext cx="2742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carparts.com</a:t>
            </a:r>
          </a:p>
        </p:txBody>
      </p:sp>
    </p:spTree>
    <p:extLst>
      <p:ext uri="{BB962C8B-B14F-4D97-AF65-F5344CB8AC3E}">
        <p14:creationId xmlns:p14="http://schemas.microsoft.com/office/powerpoint/2010/main" val="76042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-9073" y="401106"/>
            <a:ext cx="12192000" cy="9451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-1140959" y="360443"/>
            <a:ext cx="105444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Agency FB" panose="020B0503020202020204" pitchFamily="34" charset="0"/>
              </a:rPr>
              <a:t>Market research </a:t>
            </a:r>
            <a:endParaRPr lang="ko-KR" altLang="en-US" sz="6000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1035673" y="401068"/>
            <a:ext cx="939255" cy="945130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9073" y="238025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1431290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87E2FF-1BAA-0B85-FC3C-C14795F99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064407"/>
              </p:ext>
            </p:extLst>
          </p:nvPr>
        </p:nvGraphicFramePr>
        <p:xfrm>
          <a:off x="446396" y="1677725"/>
          <a:ext cx="11440803" cy="4986171"/>
        </p:xfrm>
        <a:graphic>
          <a:graphicData uri="http://schemas.openxmlformats.org/drawingml/2006/table">
            <a:tbl>
              <a:tblPr firstRow="1" bandRow="1">
                <a:effectLst/>
                <a:tableStyleId>{2A488322-F2BA-4B5B-9748-0D474271808F}</a:tableStyleId>
              </a:tblPr>
              <a:tblGrid>
                <a:gridCol w="3218077">
                  <a:extLst>
                    <a:ext uri="{9D8B030D-6E8A-4147-A177-3AD203B41FA5}">
                      <a16:colId xmlns:a16="http://schemas.microsoft.com/office/drawing/2014/main" val="1468878617"/>
                    </a:ext>
                  </a:extLst>
                </a:gridCol>
                <a:gridCol w="1416801">
                  <a:extLst>
                    <a:ext uri="{9D8B030D-6E8A-4147-A177-3AD203B41FA5}">
                      <a16:colId xmlns:a16="http://schemas.microsoft.com/office/drawing/2014/main" val="4204335491"/>
                    </a:ext>
                  </a:extLst>
                </a:gridCol>
                <a:gridCol w="1391040">
                  <a:extLst>
                    <a:ext uri="{9D8B030D-6E8A-4147-A177-3AD203B41FA5}">
                      <a16:colId xmlns:a16="http://schemas.microsoft.com/office/drawing/2014/main" val="1625248616"/>
                    </a:ext>
                  </a:extLst>
                </a:gridCol>
                <a:gridCol w="1594563">
                  <a:extLst>
                    <a:ext uri="{9D8B030D-6E8A-4147-A177-3AD203B41FA5}">
                      <a16:colId xmlns:a16="http://schemas.microsoft.com/office/drawing/2014/main" val="69165322"/>
                    </a:ext>
                  </a:extLst>
                </a:gridCol>
                <a:gridCol w="1676958">
                  <a:extLst>
                    <a:ext uri="{9D8B030D-6E8A-4147-A177-3AD203B41FA5}">
                      <a16:colId xmlns:a16="http://schemas.microsoft.com/office/drawing/2014/main" val="1819577511"/>
                    </a:ext>
                  </a:extLst>
                </a:gridCol>
                <a:gridCol w="2143364">
                  <a:extLst>
                    <a:ext uri="{9D8B030D-6E8A-4147-A177-3AD203B41FA5}">
                      <a16:colId xmlns:a16="http://schemas.microsoft.com/office/drawing/2014/main" val="3595849642"/>
                    </a:ext>
                  </a:extLst>
                </a:gridCol>
              </a:tblGrid>
              <a:tr h="1221226">
                <a:tc>
                  <a:txBody>
                    <a:bodyPr/>
                    <a:lstStyle/>
                    <a:p>
                      <a:pPr algn="ctr"/>
                      <a:endParaRPr lang="en-IN" sz="2000" b="0" dirty="0">
                        <a:latin typeface="Franklin Gothic Demi" panose="020B0703020102020204" pitchFamily="34" charset="0"/>
                      </a:endParaRPr>
                    </a:p>
                    <a:p>
                      <a:pPr algn="ctr"/>
                      <a:r>
                        <a:rPr lang="en-IN" sz="2000" b="0" dirty="0">
                          <a:latin typeface="Franklin Gothic Demi" panose="020B0703020102020204" pitchFamily="34" charset="0"/>
                        </a:rPr>
                        <a:t>Feature/Aspect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kern="100" dirty="0">
                          <a:solidFill>
                            <a:schemeClr val="bg1"/>
                          </a:solidFill>
                          <a:latin typeface="Franklin Gothic Demi" panose="020B0703020102020204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Franklin Gothic Demi" panose="020B0703020102020204" pitchFamily="34" charset="0"/>
                        </a:rPr>
                        <a:t>S</a:t>
                      </a:r>
                      <a:r>
                        <a:rPr lang="en-IN" sz="2000" b="0" dirty="0">
                          <a:solidFill>
                            <a:schemeClr val="bg1"/>
                          </a:solidFill>
                          <a:latin typeface="Franklin Gothic Demi" panose="020B0703020102020204" pitchFamily="34" charset="0"/>
                        </a:rPr>
                        <a:t>pare </a:t>
                      </a:r>
                      <a:r>
                        <a:rPr lang="en-IN" sz="2000" b="0" dirty="0">
                          <a:latin typeface="Franklin Gothic Demi" panose="020B0703020102020204" pitchFamily="34" charset="0"/>
                        </a:rPr>
                        <a:t>H</a:t>
                      </a:r>
                      <a:r>
                        <a:rPr lang="en-IN" sz="2000" b="0" dirty="0">
                          <a:solidFill>
                            <a:schemeClr val="bg1"/>
                          </a:solidFill>
                          <a:latin typeface="Franklin Gothic Demi" panose="020B0703020102020204" pitchFamily="34" charset="0"/>
                        </a:rPr>
                        <a:t>ub</a:t>
                      </a:r>
                      <a:endParaRPr lang="en-IN" sz="2000" b="0" kern="100" dirty="0">
                        <a:solidFill>
                          <a:schemeClr val="bg1"/>
                        </a:solidFill>
                        <a:latin typeface="Franklin Gothic Demi" panose="020B0703020102020204" pitchFamily="34" charset="0"/>
                      </a:endParaRPr>
                    </a:p>
                    <a:p>
                      <a:pPr algn="ctr"/>
                      <a:endParaRPr lang="en-IN" sz="2000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0" dirty="0">
                        <a:latin typeface="Franklin Gothic Demi" panose="020B0703020102020204" pitchFamily="34" charset="0"/>
                      </a:endParaRPr>
                    </a:p>
                    <a:p>
                      <a:pPr algn="ctr"/>
                      <a:r>
                        <a:rPr lang="en-IN" sz="2000" b="0" dirty="0" err="1">
                          <a:latin typeface="Franklin Gothic Demi" panose="020B0703020102020204" pitchFamily="34" charset="0"/>
                        </a:rPr>
                        <a:t>Autodoc</a:t>
                      </a:r>
                      <a:endParaRPr lang="en-IN" sz="2000" b="0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latin typeface="Franklin Gothic Demi" panose="020B0703020102020204" pitchFamily="34" charset="0"/>
                        </a:rPr>
                        <a:t> </a:t>
                      </a:r>
                    </a:p>
                    <a:p>
                      <a:r>
                        <a:rPr lang="en-IN" sz="2000" b="0" dirty="0">
                          <a:latin typeface="Franklin Gothic Demi" panose="020B0703020102020204" pitchFamily="34" charset="0"/>
                        </a:rPr>
                        <a:t>  </a:t>
                      </a:r>
                      <a:r>
                        <a:rPr lang="en-IN" sz="2000" b="0" dirty="0" err="1">
                          <a:latin typeface="Franklin Gothic Demi" panose="020B0703020102020204" pitchFamily="34" charset="0"/>
                        </a:rPr>
                        <a:t>PartsTech</a:t>
                      </a:r>
                      <a:endParaRPr lang="en-IN" sz="2000" b="0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 err="1">
                          <a:latin typeface="Franklin Gothic Demi" panose="020B0703020102020204" pitchFamily="34" charset="0"/>
                        </a:rPr>
                        <a:t>AutoZonePro</a:t>
                      </a:r>
                      <a:endParaRPr lang="en-IN" sz="2000" b="0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 err="1">
                          <a:latin typeface="Franklin Gothic Demi" panose="020B0703020102020204" pitchFamily="34" charset="0"/>
                        </a:rPr>
                        <a:t>NapaProLin</a:t>
                      </a:r>
                      <a:endParaRPr lang="en-IN" sz="2000" b="0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559462016"/>
                  </a:ext>
                </a:extLst>
              </a:tr>
              <a:tr h="752989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Franklin Gothic Demi" panose="020B0703020102020204" pitchFamily="34" charset="0"/>
                        </a:rPr>
                        <a:t>Intarface</a:t>
                      </a:r>
                      <a:endParaRPr lang="en-US" dirty="0">
                        <a:latin typeface="Franklin Gothic Demi" panose="020B0703020102020204" pitchFamily="34" charset="0"/>
                      </a:endParaRPr>
                    </a:p>
                    <a:p>
                      <a:r>
                        <a:rPr lang="en-US" dirty="0">
                          <a:latin typeface="Franklin Gothic Demi" panose="020B0703020102020204" pitchFamily="34" charset="0"/>
                        </a:rPr>
                        <a:t>(easy to understand)</a:t>
                      </a:r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✔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✖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✔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✖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✖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65903386"/>
                  </a:ext>
                </a:extLst>
              </a:tr>
              <a:tr h="752989">
                <a:tc>
                  <a:txBody>
                    <a:bodyPr/>
                    <a:lstStyle/>
                    <a:p>
                      <a:r>
                        <a:rPr lang="en-IN" dirty="0">
                          <a:latin typeface="Franklin Gothic Demi" panose="020B0703020102020204" pitchFamily="34" charset="0"/>
                        </a:rPr>
                        <a:t>Focus on B2B</a:t>
                      </a:r>
                    </a:p>
                    <a:p>
                      <a:r>
                        <a:rPr lang="en-IN" dirty="0">
                          <a:latin typeface="Franklin Gothic Demi" panose="020B0703020102020204" pitchFamily="34" charset="0"/>
                        </a:rPr>
                        <a:t>(</a:t>
                      </a:r>
                      <a:r>
                        <a:rPr lang="en-US" dirty="0">
                          <a:latin typeface="Franklin Gothic Demi" panose="020B0703020102020204" pitchFamily="34" charset="0"/>
                        </a:rPr>
                        <a:t>primary</a:t>
                      </a:r>
                      <a:r>
                        <a:rPr lang="en-IN" dirty="0">
                          <a:latin typeface="Franklin Gothic Demi" panose="020B0703020102020204" pitchFamily="34" charset="0"/>
                        </a:rPr>
                        <a:t>)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Franklin Gothic Demi" panose="020B0703020102020204" pitchFamily="34" charset="0"/>
                        </a:rPr>
                        <a:t>✔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Demi" panose="020B0703020102020204" pitchFamily="34" charset="0"/>
                          <a:ea typeface="+mn-ea"/>
                          <a:cs typeface="+mn-cs"/>
                        </a:rPr>
                        <a:t>✖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Demi" panose="020B0703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Demi" panose="020B0703020102020204" pitchFamily="34" charset="0"/>
                          <a:ea typeface="+mn-ea"/>
                          <a:cs typeface="+mn-cs"/>
                        </a:rPr>
                        <a:t>✖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Demi" panose="020B0703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Demi" panose="020B0703020102020204" pitchFamily="34" charset="0"/>
                          <a:ea typeface="+mn-ea"/>
                          <a:cs typeface="+mn-cs"/>
                        </a:rPr>
                        <a:t>✖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Demi" panose="020B0703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Demi" panose="020B0703020102020204" pitchFamily="34" charset="0"/>
                          <a:ea typeface="+mn-ea"/>
                          <a:cs typeface="+mn-cs"/>
                        </a:rPr>
                        <a:t>✖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10938856"/>
                  </a:ext>
                </a:extLst>
              </a:tr>
              <a:tr h="752989">
                <a:tc>
                  <a:txBody>
                    <a:bodyPr/>
                    <a:lstStyle/>
                    <a:p>
                      <a:r>
                        <a:rPr lang="en-IN" dirty="0">
                          <a:latin typeface="Franklin Gothic Demi" panose="020B0703020102020204" pitchFamily="34" charset="0"/>
                        </a:rPr>
                        <a:t>Wide Range of Suppliers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✖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✔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✔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✖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✖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78149688"/>
                  </a:ext>
                </a:extLst>
              </a:tr>
              <a:tr h="752989">
                <a:tc>
                  <a:txBody>
                    <a:bodyPr/>
                    <a:lstStyle/>
                    <a:p>
                      <a:r>
                        <a:rPr lang="en-US" dirty="0">
                          <a:latin typeface="Franklin Gothic Demi" panose="020B0703020102020204" pitchFamily="34" charset="0"/>
                        </a:rPr>
                        <a:t>Pricing </a:t>
                      </a:r>
                      <a:r>
                        <a:rPr lang="en-IN" dirty="0">
                          <a:latin typeface="Franklin Gothic Demi" panose="020B0703020102020204" pitchFamily="34" charset="0"/>
                        </a:rPr>
                        <a:t>Transparency</a:t>
                      </a:r>
                      <a:r>
                        <a:rPr lang="en-US" dirty="0">
                          <a:latin typeface="Franklin Gothic Demi" panose="020B0703020102020204" pitchFamily="34" charset="0"/>
                        </a:rPr>
                        <a:t> </a:t>
                      </a:r>
                    </a:p>
                    <a:p>
                      <a:r>
                        <a:rPr lang="en-US" dirty="0">
                          <a:latin typeface="Franklin Gothic Demi" panose="020B0703020102020204" pitchFamily="34" charset="0"/>
                        </a:rPr>
                        <a:t>(Direct comparison)</a:t>
                      </a:r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✔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✖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✖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✖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✔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99902673"/>
                  </a:ext>
                </a:extLst>
              </a:tr>
              <a:tr h="752989">
                <a:tc>
                  <a:txBody>
                    <a:bodyPr/>
                    <a:lstStyle/>
                    <a:p>
                      <a:r>
                        <a:rPr lang="en-IN" dirty="0">
                          <a:latin typeface="Franklin Gothic Demi" panose="020B0703020102020204" pitchFamily="34" charset="0"/>
                        </a:rPr>
                        <a:t>Wide Range of Spare</a:t>
                      </a:r>
                    </a:p>
                    <a:p>
                      <a:r>
                        <a:rPr lang="en-IN" dirty="0">
                          <a:latin typeface="Franklin Gothic Demi" panose="020B0703020102020204" pitchFamily="34" charset="0"/>
                        </a:rPr>
                        <a:t>(Type’s of parts)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✔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✖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✔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✔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latin typeface="Franklin Gothic Demi" panose="020B0703020102020204" pitchFamily="34" charset="0"/>
                        </a:rPr>
                        <a:t>✔</a:t>
                      </a:r>
                    </a:p>
                    <a:p>
                      <a:endParaRPr lang="en-IN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34935300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625410E3-AC54-59E8-BD49-F44CC64A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84" y="2423230"/>
            <a:ext cx="304109" cy="30410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4445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APA PROLink – NAPA Auto Parts">
            <a:extLst>
              <a:ext uri="{FF2B5EF4-FFF2-40B4-BE49-F238E27FC236}">
                <a16:creationId xmlns:a16="http://schemas.microsoft.com/office/drawing/2014/main" id="{22FE9081-8F58-0D12-8B89-D89424EE0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768" y="2152647"/>
            <a:ext cx="1404232" cy="5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CE6AB-E21B-81C0-955E-566F1BD2F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995" y="2093013"/>
            <a:ext cx="1026489" cy="628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8001E-5921-B22C-27F1-6FD3B789F6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130" b="25662"/>
          <a:stretch/>
        </p:blipFill>
        <p:spPr>
          <a:xfrm>
            <a:off x="6588674" y="2393564"/>
            <a:ext cx="1211382" cy="30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001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homecore</Template>
  <TotalTime>2078</TotalTime>
  <Words>1961</Words>
  <Application>Microsoft Office PowerPoint</Application>
  <PresentationFormat>Widescreen</PresentationFormat>
  <Paragraphs>733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70" baseType="lpstr">
      <vt:lpstr>Agency FB</vt:lpstr>
      <vt:lpstr>Aharoni</vt:lpstr>
      <vt:lpstr>Algerian</vt:lpstr>
      <vt:lpstr>Aptos Display</vt:lpstr>
      <vt:lpstr>Aptos Narrow</vt:lpstr>
      <vt:lpstr>Arial</vt:lpstr>
      <vt:lpstr>Arial Rounded MT Bold</vt:lpstr>
      <vt:lpstr>Bahnschrift Light</vt:lpstr>
      <vt:lpstr>Calibri</vt:lpstr>
      <vt:lpstr>Comic Sans MS</vt:lpstr>
      <vt:lpstr>Franklin Gothic Demi</vt:lpstr>
      <vt:lpstr>Roboto</vt:lpstr>
      <vt:lpstr>Stencil</vt:lpstr>
      <vt:lpstr>Times New Roman</vt:lpstr>
      <vt:lpstr>Wingdings</vt:lpstr>
      <vt:lpstr>youtubeAharoni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meetparmar626262@outlook.com</dc:creator>
  <cp:lastModifiedBy>meetparmar626262@outlook.com</cp:lastModifiedBy>
  <cp:revision>85</cp:revision>
  <dcterms:created xsi:type="dcterms:W3CDTF">2024-06-24T15:24:33Z</dcterms:created>
  <dcterms:modified xsi:type="dcterms:W3CDTF">2025-05-02T02:17:15Z</dcterms:modified>
</cp:coreProperties>
</file>